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Montserrat Light" charset="1" panose="00000400000000000000"/>
      <p:regular r:id="rId21"/>
    </p:embeddedFont>
    <p:embeddedFont>
      <p:font typeface="Codec Pro ExtraBold" charset="1" panose="00000700000000000000"/>
      <p:regular r:id="rId22"/>
    </p:embeddedFont>
    <p:embeddedFont>
      <p:font typeface="Open Sauce" charset="1" panose="00000500000000000000"/>
      <p:regular r:id="rId23"/>
    </p:embeddedFont>
    <p:embeddedFont>
      <p:font typeface="Open Sauce Semi-Bold" charset="1" panose="00000700000000000000"/>
      <p:regular r:id="rId24"/>
    </p:embeddedFont>
    <p:embeddedFont>
      <p:font typeface="Open Sauce Bold" charset="1" panose="00000800000000000000"/>
      <p:regular r:id="rId25"/>
    </p:embeddedFont>
    <p:embeddedFont>
      <p:font typeface="Open Sauce Italics" charset="1" panose="00000500000000000000"/>
      <p:regular r:id="rId26"/>
    </p:embeddedFont>
    <p:embeddedFont>
      <p:font typeface="Open Sauce Semi-Bold Italics" charset="1" panose="000007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48.png" Type="http://schemas.openxmlformats.org/officeDocument/2006/relationships/image"/><Relationship Id="rId5" Target="../media/image49.png" Type="http://schemas.openxmlformats.org/officeDocument/2006/relationships/image"/><Relationship Id="rId6" Target="../media/image5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Relationship Id="rId7" Target="../media/image5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57.png" Type="http://schemas.openxmlformats.org/officeDocument/2006/relationships/image"/><Relationship Id="rId5" Target="../media/image58.sv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svg" Type="http://schemas.openxmlformats.org/officeDocument/2006/relationships/image"/><Relationship Id="rId2" Target="../media/image59.jpeg" Type="http://schemas.openxmlformats.org/officeDocument/2006/relationships/image"/><Relationship Id="rId3" Target="../media/image60.png" Type="http://schemas.openxmlformats.org/officeDocument/2006/relationships/image"/><Relationship Id="rId4" Target="../media/image61.svg" Type="http://schemas.openxmlformats.org/officeDocument/2006/relationships/image"/><Relationship Id="rId5" Target="../media/image62.png" Type="http://schemas.openxmlformats.org/officeDocument/2006/relationships/image"/><Relationship Id="rId6" Target="../media/image63.svg" Type="http://schemas.openxmlformats.org/officeDocument/2006/relationships/image"/><Relationship Id="rId7" Target="../media/image64.png" Type="http://schemas.openxmlformats.org/officeDocument/2006/relationships/image"/><Relationship Id="rId8" Target="../media/image65.svg" Type="http://schemas.openxmlformats.org/officeDocument/2006/relationships/image"/><Relationship Id="rId9" Target="../media/image6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68.png" Type="http://schemas.openxmlformats.org/officeDocument/2006/relationships/image"/><Relationship Id="rId7" Target="../media/image6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70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jpeg" Type="http://schemas.openxmlformats.org/officeDocument/2006/relationships/image"/><Relationship Id="rId6" Target="../media/image16.png" Type="http://schemas.openxmlformats.org/officeDocument/2006/relationships/image"/><Relationship Id="rId7" Target="../media/image1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sv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svg" Type="http://schemas.openxmlformats.org/officeDocument/2006/relationships/image"/><Relationship Id="rId11" Target="../media/image36.png" Type="http://schemas.openxmlformats.org/officeDocument/2006/relationships/image"/><Relationship Id="rId12" Target="../media/image37.svg" Type="http://schemas.openxmlformats.org/officeDocument/2006/relationships/image"/><Relationship Id="rId13" Target="../media/image38.png" Type="http://schemas.openxmlformats.org/officeDocument/2006/relationships/image"/><Relationship Id="rId14" Target="../media/image39.png" Type="http://schemas.openxmlformats.org/officeDocument/2006/relationships/image"/><Relationship Id="rId2" Target="../media/image12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4.png" Type="http://schemas.openxmlformats.org/officeDocument/2006/relationships/image"/><Relationship Id="rId7" Target="../media/image4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6.png" Type="http://schemas.openxmlformats.org/officeDocument/2006/relationships/image"/><Relationship Id="rId7" Target="../media/image4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84715" y="9009597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27773" y="4163622"/>
            <a:ext cx="110236" cy="2818996"/>
            <a:chOff x="0" y="0"/>
            <a:chExt cx="26312" cy="67285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312" cy="672855"/>
            </a:xfrm>
            <a:custGeom>
              <a:avLst/>
              <a:gdLst/>
              <a:ahLst/>
              <a:cxnLst/>
              <a:rect r="r" b="b" t="t" l="l"/>
              <a:pathLst>
                <a:path h="672855" w="26312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994375" y="9009597"/>
            <a:ext cx="5018349" cy="1340697"/>
            <a:chOff x="0" y="0"/>
            <a:chExt cx="1197810" cy="32000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97810" cy="320005"/>
            </a:xfrm>
            <a:custGeom>
              <a:avLst/>
              <a:gdLst/>
              <a:ahLst/>
              <a:cxnLst/>
              <a:rect r="r" b="b" t="t" l="l"/>
              <a:pathLst>
                <a:path h="320005" w="1197810">
                  <a:moveTo>
                    <a:pt x="27769" y="0"/>
                  </a:moveTo>
                  <a:lnTo>
                    <a:pt x="1170041" y="0"/>
                  </a:lnTo>
                  <a:cubicBezTo>
                    <a:pt x="1177405" y="0"/>
                    <a:pt x="1184468" y="2926"/>
                    <a:pt x="1189676" y="8133"/>
                  </a:cubicBezTo>
                  <a:cubicBezTo>
                    <a:pt x="1194884" y="13341"/>
                    <a:pt x="1197810" y="20404"/>
                    <a:pt x="1197810" y="27769"/>
                  </a:cubicBezTo>
                  <a:lnTo>
                    <a:pt x="1197810" y="292236"/>
                  </a:lnTo>
                  <a:cubicBezTo>
                    <a:pt x="1197810" y="307573"/>
                    <a:pt x="1185377" y="320005"/>
                    <a:pt x="1170041" y="320005"/>
                  </a:cubicBezTo>
                  <a:lnTo>
                    <a:pt x="27769" y="320005"/>
                  </a:lnTo>
                  <a:cubicBezTo>
                    <a:pt x="12433" y="320005"/>
                    <a:pt x="0" y="307573"/>
                    <a:pt x="0" y="292236"/>
                  </a:cubicBezTo>
                  <a:lnTo>
                    <a:pt x="0" y="27769"/>
                  </a:lnTo>
                  <a:cubicBezTo>
                    <a:pt x="0" y="12433"/>
                    <a:pt x="12433" y="0"/>
                    <a:pt x="27769" y="0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1197810" cy="339055"/>
            </a:xfrm>
            <a:prstGeom prst="rect">
              <a:avLst/>
            </a:prstGeom>
          </p:spPr>
          <p:txBody>
            <a:bodyPr anchor="ctr" rtlCol="false" tIns="56055" lIns="56055" bIns="56055" rIns="56055"/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Enzo Wurtele - Data Analyst for Capital Bike Share</a:t>
              </a:r>
            </a:p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 Nov\23\2024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2777871" y="-207071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412008" y="1028700"/>
            <a:ext cx="960948" cy="1000625"/>
          </a:xfrm>
          <a:custGeom>
            <a:avLst/>
            <a:gdLst/>
            <a:ahLst/>
            <a:cxnLst/>
            <a:rect r="r" b="b" t="t" l="l"/>
            <a:pathLst>
              <a:path h="1000625" w="960948">
                <a:moveTo>
                  <a:pt x="0" y="0"/>
                </a:moveTo>
                <a:lnTo>
                  <a:pt x="960948" y="0"/>
                </a:lnTo>
                <a:lnTo>
                  <a:pt x="960948" y="1000625"/>
                </a:lnTo>
                <a:lnTo>
                  <a:pt x="0" y="10006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013425" y="2813174"/>
            <a:ext cx="10756200" cy="4755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13"/>
              </a:lnSpc>
            </a:pPr>
            <a:r>
              <a:rPr lang="en-US" sz="12306">
                <a:solidFill>
                  <a:srgbClr val="1C5739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EDA OF CAPITAL BIKE SHARE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3769625" y="0"/>
            <a:ext cx="4518375" cy="10287000"/>
          </a:xfrm>
          <a:custGeom>
            <a:avLst/>
            <a:gdLst/>
            <a:ahLst/>
            <a:cxnLst/>
            <a:rect r="r" b="b" t="t" l="l"/>
            <a:pathLst>
              <a:path h="10287000" w="4518375">
                <a:moveTo>
                  <a:pt x="0" y="0"/>
                </a:moveTo>
                <a:lnTo>
                  <a:pt x="4518375" y="0"/>
                </a:lnTo>
                <a:lnTo>
                  <a:pt x="45183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55088" t="0" r="-99261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82178" y="1449530"/>
            <a:ext cx="5871429" cy="1063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56"/>
              </a:lnSpc>
              <a:spcBef>
                <a:spcPct val="0"/>
              </a:spcBef>
            </a:pPr>
            <a:r>
              <a:rPr lang="en-US" sz="5765" spc="565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Micro Growth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322124" y="7754894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-2059222" y="-798391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4794996"/>
            <a:ext cx="5687053" cy="4185158"/>
          </a:xfrm>
          <a:custGeom>
            <a:avLst/>
            <a:gdLst/>
            <a:ahLst/>
            <a:cxnLst/>
            <a:rect r="r" b="b" t="t" l="l"/>
            <a:pathLst>
              <a:path h="4185158" w="5687053">
                <a:moveTo>
                  <a:pt x="0" y="0"/>
                </a:moveTo>
                <a:lnTo>
                  <a:pt x="5687053" y="0"/>
                </a:lnTo>
                <a:lnTo>
                  <a:pt x="5687053" y="4185158"/>
                </a:lnTo>
                <a:lnTo>
                  <a:pt x="0" y="41851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043951" y="4794996"/>
            <a:ext cx="5687053" cy="4185158"/>
          </a:xfrm>
          <a:custGeom>
            <a:avLst/>
            <a:gdLst/>
            <a:ahLst/>
            <a:cxnLst/>
            <a:rect r="r" b="b" t="t" l="l"/>
            <a:pathLst>
              <a:path h="4185158" w="5687053">
                <a:moveTo>
                  <a:pt x="0" y="0"/>
                </a:moveTo>
                <a:lnTo>
                  <a:pt x="5687053" y="0"/>
                </a:lnTo>
                <a:lnTo>
                  <a:pt x="5687053" y="4185158"/>
                </a:lnTo>
                <a:lnTo>
                  <a:pt x="0" y="41851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087902" y="4794996"/>
            <a:ext cx="5687053" cy="4185158"/>
          </a:xfrm>
          <a:custGeom>
            <a:avLst/>
            <a:gdLst/>
            <a:ahLst/>
            <a:cxnLst/>
            <a:rect r="r" b="b" t="t" l="l"/>
            <a:pathLst>
              <a:path h="4185158" w="5687053">
                <a:moveTo>
                  <a:pt x="0" y="0"/>
                </a:moveTo>
                <a:lnTo>
                  <a:pt x="5687053" y="0"/>
                </a:lnTo>
                <a:lnTo>
                  <a:pt x="5687053" y="4185158"/>
                </a:lnTo>
                <a:lnTo>
                  <a:pt x="0" y="41851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82178" y="3021790"/>
            <a:ext cx="4482343" cy="642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7"/>
              </a:lnSpc>
              <a:spcBef>
                <a:spcPct val="0"/>
              </a:spcBef>
            </a:pPr>
            <a:r>
              <a:rPr lang="en-US" sz="1889" spc="18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Evaluating the year-to-year changes in usage.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82178" y="2484662"/>
            <a:ext cx="3465904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99"/>
              </a:lnSpc>
              <a:spcBef>
                <a:spcPct val="0"/>
              </a:spcBef>
            </a:pPr>
            <a:r>
              <a:rPr lang="en-US" b="true" sz="2318" spc="227">
                <a:solidFill>
                  <a:srgbClr val="397D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Objective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385427" y="1620980"/>
            <a:ext cx="4235753" cy="1438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Docked bikes over three years have had an average decrease of -67.1% and a compounded growth of −42.63%. 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87478" y="1620980"/>
            <a:ext cx="4235753" cy="1438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Electric bikes over three years have had an average decrease of 109.47% and a compounded growth of 44.8%. 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82178" y="1449530"/>
            <a:ext cx="9951229" cy="1063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56"/>
              </a:lnSpc>
              <a:spcBef>
                <a:spcPct val="0"/>
              </a:spcBef>
            </a:pPr>
            <a:r>
              <a:rPr lang="en-US" sz="5765" spc="565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Member vs Casual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322124" y="7754894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-2059222" y="-798391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86704" y="3886412"/>
            <a:ext cx="8408127" cy="5744919"/>
          </a:xfrm>
          <a:custGeom>
            <a:avLst/>
            <a:gdLst/>
            <a:ahLst/>
            <a:cxnLst/>
            <a:rect r="r" b="b" t="t" l="l"/>
            <a:pathLst>
              <a:path h="5744919" w="8408127">
                <a:moveTo>
                  <a:pt x="0" y="0"/>
                </a:moveTo>
                <a:lnTo>
                  <a:pt x="8408127" y="0"/>
                </a:lnTo>
                <a:lnTo>
                  <a:pt x="8408127" y="5744919"/>
                </a:lnTo>
                <a:lnTo>
                  <a:pt x="0" y="57449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5907" y="3981662"/>
            <a:ext cx="8268721" cy="5649669"/>
          </a:xfrm>
          <a:custGeom>
            <a:avLst/>
            <a:gdLst/>
            <a:ahLst/>
            <a:cxnLst/>
            <a:rect r="r" b="b" t="t" l="l"/>
            <a:pathLst>
              <a:path h="5649669" w="8268721">
                <a:moveTo>
                  <a:pt x="0" y="0"/>
                </a:moveTo>
                <a:lnTo>
                  <a:pt x="8268721" y="0"/>
                </a:lnTo>
                <a:lnTo>
                  <a:pt x="8268721" y="5649669"/>
                </a:lnTo>
                <a:lnTo>
                  <a:pt x="0" y="56496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517417">
            <a:off x="8861331" y="1885107"/>
            <a:ext cx="2033067" cy="2637233"/>
          </a:xfrm>
          <a:custGeom>
            <a:avLst/>
            <a:gdLst/>
            <a:ahLst/>
            <a:cxnLst/>
            <a:rect r="r" b="b" t="t" l="l"/>
            <a:pathLst>
              <a:path h="2637233" w="2033067">
                <a:moveTo>
                  <a:pt x="0" y="0"/>
                </a:moveTo>
                <a:lnTo>
                  <a:pt x="2033067" y="0"/>
                </a:lnTo>
                <a:lnTo>
                  <a:pt x="2033067" y="2637233"/>
                </a:lnTo>
                <a:lnTo>
                  <a:pt x="0" y="26372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82178" y="2827216"/>
            <a:ext cx="3465904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99"/>
              </a:lnSpc>
              <a:spcBef>
                <a:spcPct val="0"/>
              </a:spcBef>
            </a:pPr>
            <a:r>
              <a:rPr lang="en-US" b="true" sz="2318" spc="227">
                <a:solidFill>
                  <a:srgbClr val="397D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Objective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0074" y="3225663"/>
            <a:ext cx="4641405" cy="71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Why was there such a dramatic shift between 2022 and 2024?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98008" y="7491155"/>
            <a:ext cx="1489037" cy="1302230"/>
          </a:xfrm>
          <a:custGeom>
            <a:avLst/>
            <a:gdLst/>
            <a:ahLst/>
            <a:cxnLst/>
            <a:rect r="r" b="b" t="t" l="l"/>
            <a:pathLst>
              <a:path h="1302230" w="1489037">
                <a:moveTo>
                  <a:pt x="0" y="0"/>
                </a:moveTo>
                <a:lnTo>
                  <a:pt x="1489037" y="0"/>
                </a:lnTo>
                <a:lnTo>
                  <a:pt x="1489037" y="1302230"/>
                </a:lnTo>
                <a:lnTo>
                  <a:pt x="0" y="1302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27575" y="7587964"/>
            <a:ext cx="1469087" cy="1268924"/>
          </a:xfrm>
          <a:custGeom>
            <a:avLst/>
            <a:gdLst/>
            <a:ahLst/>
            <a:cxnLst/>
            <a:rect r="r" b="b" t="t" l="l"/>
            <a:pathLst>
              <a:path h="1268924" w="1469087">
                <a:moveTo>
                  <a:pt x="0" y="0"/>
                </a:moveTo>
                <a:lnTo>
                  <a:pt x="1469087" y="0"/>
                </a:lnTo>
                <a:lnTo>
                  <a:pt x="1469087" y="1268924"/>
                </a:lnTo>
                <a:lnTo>
                  <a:pt x="0" y="1268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02780" y="632264"/>
            <a:ext cx="10245347" cy="1063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56"/>
              </a:lnSpc>
              <a:spcBef>
                <a:spcPct val="0"/>
              </a:spcBef>
            </a:pPr>
            <a:r>
              <a:rPr lang="en-US" sz="5765" spc="565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KPI / Fleet Optimisation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764508"/>
            <a:ext cx="4482343" cy="1794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1525" indent="-160762" lvl="1">
              <a:lnSpc>
                <a:spcPts val="2055"/>
              </a:lnSpc>
              <a:buFont typeface="Arial"/>
              <a:buChar char="•"/>
            </a:pPr>
            <a:r>
              <a:rPr lang="en-US" sz="1489" spc="14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Rising e-bike demand reflects faster, flexible options. Docked bike use declines, highlighting shifting habits and cost-saving opportunities.</a:t>
            </a:r>
          </a:p>
          <a:p>
            <a:pPr algn="l">
              <a:lnSpc>
                <a:spcPts val="2055"/>
              </a:lnSpc>
            </a:pPr>
          </a:p>
          <a:p>
            <a:pPr algn="l">
              <a:lnSpc>
                <a:spcPts val="2055"/>
              </a:lnSpc>
            </a:pPr>
          </a:p>
          <a:p>
            <a:pPr algn="l" marL="0" indent="0" lvl="0">
              <a:lnSpc>
                <a:spcPts val="2055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297808" y="4180660"/>
            <a:ext cx="3465904" cy="777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2318" spc="227" b="true">
                <a:solidFill>
                  <a:srgbClr val="397D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Why It Matters</a:t>
            </a:r>
          </a:p>
          <a:p>
            <a:pPr algn="l" marL="0" indent="0" lvl="0">
              <a:lnSpc>
                <a:spcPts val="319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189255" y="4764508"/>
            <a:ext cx="4482343" cy="1023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1525" indent="-160762" lvl="1">
              <a:lnSpc>
                <a:spcPts val="2055"/>
              </a:lnSpc>
              <a:buFont typeface="Arial"/>
              <a:buChar char="•"/>
            </a:pPr>
            <a:r>
              <a:rPr lang="en-US" sz="1489" spc="14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Leverage data analytics to align bike supply with demand across all wards.</a:t>
            </a:r>
          </a:p>
          <a:p>
            <a:pPr algn="l">
              <a:lnSpc>
                <a:spcPts val="2055"/>
              </a:lnSpc>
            </a:pPr>
          </a:p>
          <a:p>
            <a:pPr algn="l" marL="0" indent="0" lvl="0">
              <a:lnSpc>
                <a:spcPts val="2055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2448687" y="4154164"/>
            <a:ext cx="1766584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9"/>
              </a:lnSpc>
              <a:spcBef>
                <a:spcPct val="0"/>
              </a:spcBef>
            </a:pPr>
            <a:r>
              <a:rPr lang="en-US" b="true" sz="2318" spc="227">
                <a:solidFill>
                  <a:srgbClr val="397D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KPI Goals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25454" y="7726319"/>
            <a:ext cx="4482343" cy="1791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1525" indent="-160763" lvl="1">
              <a:lnSpc>
                <a:spcPts val="2055"/>
              </a:lnSpc>
              <a:buFont typeface="Arial"/>
              <a:buChar char="•"/>
            </a:pPr>
            <a:r>
              <a:rPr lang="en-US" sz="1489" spc="14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Expand the electric bike fleet in high-demand areas.</a:t>
            </a:r>
          </a:p>
          <a:p>
            <a:pPr algn="l" marL="321525" indent="-160763" lvl="1">
              <a:lnSpc>
                <a:spcPts val="2055"/>
              </a:lnSpc>
              <a:buFont typeface="Arial"/>
              <a:buChar char="•"/>
            </a:pPr>
            <a:r>
              <a:rPr lang="en-US" sz="1489" spc="14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Reposition docked bikes to recreational or low-demand zones.</a:t>
            </a:r>
          </a:p>
          <a:p>
            <a:pPr algn="l" marL="321525" indent="-160763" lvl="1">
              <a:lnSpc>
                <a:spcPts val="2055"/>
              </a:lnSpc>
              <a:buFont typeface="Arial"/>
              <a:buChar char="•"/>
            </a:pPr>
            <a:r>
              <a:rPr lang="en-US" sz="1489" spc="14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Track performance monthly to refine the strategy. for a 1 year goal</a:t>
            </a:r>
          </a:p>
          <a:p>
            <a:pPr algn="l" marL="0" indent="0" lvl="0">
              <a:lnSpc>
                <a:spcPts val="2055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7662118" y="6943373"/>
            <a:ext cx="2042828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99"/>
              </a:lnSpc>
              <a:spcBef>
                <a:spcPct val="0"/>
              </a:spcBef>
            </a:pPr>
            <a:r>
              <a:rPr lang="en-US" b="true" sz="2318" spc="227">
                <a:solidFill>
                  <a:srgbClr val="397D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Next Steps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322124" y="7754894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0">
            <a:off x="-2059222" y="-798391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09591" y="1920822"/>
            <a:ext cx="15068818" cy="1576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8"/>
              </a:lnSpc>
            </a:pPr>
            <a:r>
              <a:rPr lang="en-US" sz="2303" spc="225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What is Fleet Optimization?</a:t>
            </a:r>
          </a:p>
          <a:p>
            <a:pPr algn="l" marL="497327" indent="-248663" lvl="1">
              <a:lnSpc>
                <a:spcPts val="3178"/>
              </a:lnSpc>
              <a:buFont typeface="Arial"/>
              <a:buChar char="•"/>
            </a:pPr>
            <a:r>
              <a:rPr lang="en-US" sz="2303" spc="22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Strategic management of the bike fleet to maximize availability, efficiency, and customer satisfaction.</a:t>
            </a:r>
          </a:p>
          <a:p>
            <a:pPr algn="l" marL="497327" indent="-248663" lvl="1">
              <a:lnSpc>
                <a:spcPts val="3178"/>
              </a:lnSpc>
              <a:spcBef>
                <a:spcPct val="0"/>
              </a:spcBef>
              <a:buFont typeface="Arial"/>
              <a:buChar char="•"/>
            </a:pPr>
            <a:r>
              <a:rPr lang="en-US" sz="2303" spc="22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Focused on aligning fleet composition with demand trends while minimizing costs.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9551719" cy="5372843"/>
            <a:chOff x="0" y="0"/>
            <a:chExt cx="6089457" cy="34253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l="0" t="-83416" r="0" b="-83416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660488">
            <a:off x="-4233206" y="5189176"/>
            <a:ext cx="8282376" cy="404757"/>
            <a:chOff x="0" y="0"/>
            <a:chExt cx="2181367" cy="1066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81366" cy="106603"/>
            </a:xfrm>
            <a:custGeom>
              <a:avLst/>
              <a:gdLst/>
              <a:ahLst/>
              <a:cxnLst/>
              <a:rect r="r" b="b" t="t" l="l"/>
              <a:pathLst>
                <a:path h="106603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81366" cy="29282"/>
            </a:xfrm>
            <a:custGeom>
              <a:avLst/>
              <a:gdLst/>
              <a:ahLst/>
              <a:cxnLst/>
              <a:rect r="r" b="b" t="t" l="l"/>
              <a:pathLst>
                <a:path h="29282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691275" y="2179745"/>
            <a:ext cx="4486336" cy="1594049"/>
            <a:chOff x="0" y="0"/>
            <a:chExt cx="4073040" cy="1447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73017" cy="1447165"/>
            </a:xfrm>
            <a:custGeom>
              <a:avLst/>
              <a:gdLst/>
              <a:ahLst/>
              <a:cxnLst/>
              <a:rect r="r" b="b" t="t" l="l"/>
              <a:pathLst>
                <a:path h="1447165" w="4073017">
                  <a:moveTo>
                    <a:pt x="33492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49244" y="1447165"/>
                    <a:pt x="3349244" y="1447165"/>
                    <a:pt x="3349244" y="1447165"/>
                  </a:cubicBezTo>
                  <a:cubicBezTo>
                    <a:pt x="3747897" y="1447165"/>
                    <a:pt x="4073017" y="1122172"/>
                    <a:pt x="4073017" y="723519"/>
                  </a:cubicBezTo>
                  <a:cubicBezTo>
                    <a:pt x="4073017" y="324866"/>
                    <a:pt x="3747897" y="0"/>
                    <a:pt x="3349244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1638092" y="1512782"/>
            <a:ext cx="2264977" cy="2263391"/>
            <a:chOff x="0" y="0"/>
            <a:chExt cx="2056320" cy="205488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56384" cy="2054860"/>
            </a:xfrm>
            <a:custGeom>
              <a:avLst/>
              <a:gdLst/>
              <a:ahLst/>
              <a:cxnLst/>
              <a:rect r="r" b="b" t="t" l="l"/>
              <a:pathLst>
                <a:path h="2054860" w="2056384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928304" y="4033124"/>
            <a:ext cx="4490302" cy="1596428"/>
            <a:chOff x="0" y="0"/>
            <a:chExt cx="4076640" cy="144936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076573" cy="1449324"/>
            </a:xfrm>
            <a:custGeom>
              <a:avLst/>
              <a:gdLst/>
              <a:ahLst/>
              <a:cxnLst/>
              <a:rect r="r" b="b" t="t" l="l"/>
              <a:pathLst>
                <a:path h="1449324" w="4076573">
                  <a:moveTo>
                    <a:pt x="3352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3352165" y="1449324"/>
                    <a:pt x="3352165" y="1449324"/>
                    <a:pt x="3352165" y="1449324"/>
                  </a:cubicBezTo>
                  <a:cubicBezTo>
                    <a:pt x="3751199" y="1449324"/>
                    <a:pt x="4076573" y="1123823"/>
                    <a:pt x="4076573" y="724662"/>
                  </a:cubicBezTo>
                  <a:cubicBezTo>
                    <a:pt x="4076573" y="325501"/>
                    <a:pt x="3751199" y="0"/>
                    <a:pt x="3352165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871949" y="3363782"/>
            <a:ext cx="2267356" cy="2265770"/>
            <a:chOff x="0" y="0"/>
            <a:chExt cx="2058480" cy="20570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58416" cy="2057146"/>
            </a:xfrm>
            <a:custGeom>
              <a:avLst/>
              <a:gdLst/>
              <a:ahLst/>
              <a:cxnLst/>
              <a:rect r="r" b="b" t="t" l="l"/>
              <a:pathLst>
                <a:path h="2057146" w="205841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9190711" y="5888883"/>
            <a:ext cx="4489509" cy="1594842"/>
            <a:chOff x="0" y="0"/>
            <a:chExt cx="4075920" cy="144792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075811" cy="1447927"/>
            </a:xfrm>
            <a:custGeom>
              <a:avLst/>
              <a:gdLst/>
              <a:ahLst/>
              <a:cxnLst/>
              <a:rect r="r" b="b" t="t" l="l"/>
              <a:pathLst>
                <a:path h="1447927" w="4075811">
                  <a:moveTo>
                    <a:pt x="33515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927"/>
                    <a:pt x="0" y="1447927"/>
                    <a:pt x="0" y="1447927"/>
                  </a:cubicBezTo>
                  <a:cubicBezTo>
                    <a:pt x="3351530" y="1447927"/>
                    <a:pt x="3351530" y="1447927"/>
                    <a:pt x="3351530" y="1447927"/>
                  </a:cubicBezTo>
                  <a:cubicBezTo>
                    <a:pt x="3750564" y="1447927"/>
                    <a:pt x="4075811" y="1122807"/>
                    <a:pt x="4075811" y="724027"/>
                  </a:cubicBezTo>
                  <a:cubicBezTo>
                    <a:pt x="4075811" y="325247"/>
                    <a:pt x="3750564" y="0"/>
                    <a:pt x="3351530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8001122" y="5217162"/>
            <a:ext cx="2264184" cy="2264184"/>
            <a:chOff x="0" y="0"/>
            <a:chExt cx="2055600" cy="20556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055622" cy="2055622"/>
            </a:xfrm>
            <a:custGeom>
              <a:avLst/>
              <a:gdLst/>
              <a:ahLst/>
              <a:cxnLst/>
              <a:rect r="r" b="b" t="t" l="l"/>
              <a:pathLst>
                <a:path h="2055622" w="2055622">
                  <a:moveTo>
                    <a:pt x="0" y="1027811"/>
                  </a:moveTo>
                  <a:cubicBezTo>
                    <a:pt x="0" y="460121"/>
                    <a:pt x="460121" y="0"/>
                    <a:pt x="1027811" y="0"/>
                  </a:cubicBezTo>
                  <a:cubicBezTo>
                    <a:pt x="1595501" y="0"/>
                    <a:pt x="2055622" y="460121"/>
                    <a:pt x="2055622" y="1027811"/>
                  </a:cubicBezTo>
                  <a:cubicBezTo>
                    <a:pt x="2055622" y="1595501"/>
                    <a:pt x="1595501" y="2055622"/>
                    <a:pt x="1027811" y="2055622"/>
                  </a:cubicBezTo>
                  <a:cubicBezTo>
                    <a:pt x="460121" y="2055622"/>
                    <a:pt x="0" y="1595501"/>
                    <a:pt x="0" y="1027811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7353193" y="7739090"/>
            <a:ext cx="4487922" cy="1594049"/>
            <a:chOff x="0" y="0"/>
            <a:chExt cx="4074480" cy="14472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074414" cy="1447165"/>
            </a:xfrm>
            <a:custGeom>
              <a:avLst/>
              <a:gdLst/>
              <a:ahLst/>
              <a:cxnLst/>
              <a:rect r="r" b="b" t="t" l="l"/>
              <a:pathLst>
                <a:path h="1447165" w="4074414">
                  <a:moveTo>
                    <a:pt x="335038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50387" y="1447165"/>
                    <a:pt x="3350387" y="1447165"/>
                    <a:pt x="3350387" y="1447165"/>
                  </a:cubicBezTo>
                  <a:cubicBezTo>
                    <a:pt x="3749294" y="1447165"/>
                    <a:pt x="4074414" y="1122172"/>
                    <a:pt x="4074414" y="723519"/>
                  </a:cubicBezTo>
                  <a:cubicBezTo>
                    <a:pt x="4074414" y="324866"/>
                    <a:pt x="3749294" y="0"/>
                    <a:pt x="3350387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6238151" y="7067369"/>
            <a:ext cx="2263391" cy="2265770"/>
            <a:chOff x="0" y="0"/>
            <a:chExt cx="2054880" cy="205704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054860" cy="2057146"/>
            </a:xfrm>
            <a:custGeom>
              <a:avLst/>
              <a:gdLst/>
              <a:ahLst/>
              <a:cxnLst/>
              <a:rect r="r" b="b" t="t" l="l"/>
              <a:pathLst>
                <a:path h="2057146" w="2054860">
                  <a:moveTo>
                    <a:pt x="0" y="1028573"/>
                  </a:moveTo>
                  <a:cubicBezTo>
                    <a:pt x="0" y="460502"/>
                    <a:pt x="459994" y="0"/>
                    <a:pt x="1027430" y="0"/>
                  </a:cubicBezTo>
                  <a:cubicBezTo>
                    <a:pt x="1594866" y="0"/>
                    <a:pt x="2054860" y="460502"/>
                    <a:pt x="2054860" y="1028573"/>
                  </a:cubicBezTo>
                  <a:cubicBezTo>
                    <a:pt x="2054860" y="1596644"/>
                    <a:pt x="1594866" y="2057146"/>
                    <a:pt x="1027430" y="2057146"/>
                  </a:cubicBezTo>
                  <a:cubicBezTo>
                    <a:pt x="459994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8505633" y="8283825"/>
            <a:ext cx="2732632" cy="39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1"/>
              </a:lnSpc>
            </a:pPr>
            <a:r>
              <a:rPr lang="en-US" b="true" sz="234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Wrangled Data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2485593" y="2204304"/>
            <a:ext cx="799426" cy="880347"/>
          </a:xfrm>
          <a:custGeom>
            <a:avLst/>
            <a:gdLst/>
            <a:ahLst/>
            <a:cxnLst/>
            <a:rect r="r" b="b" t="t" l="l"/>
            <a:pathLst>
              <a:path h="880347" w="799426">
                <a:moveTo>
                  <a:pt x="0" y="0"/>
                </a:moveTo>
                <a:lnTo>
                  <a:pt x="799426" y="0"/>
                </a:lnTo>
                <a:lnTo>
                  <a:pt x="799426" y="880347"/>
                </a:lnTo>
                <a:lnTo>
                  <a:pt x="0" y="8803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8675865" y="5794043"/>
            <a:ext cx="1029692" cy="892261"/>
          </a:xfrm>
          <a:custGeom>
            <a:avLst/>
            <a:gdLst/>
            <a:ahLst/>
            <a:cxnLst/>
            <a:rect r="r" b="b" t="t" l="l"/>
            <a:pathLst>
              <a:path h="892261" w="1029692">
                <a:moveTo>
                  <a:pt x="0" y="0"/>
                </a:moveTo>
                <a:lnTo>
                  <a:pt x="1029692" y="0"/>
                </a:lnTo>
                <a:lnTo>
                  <a:pt x="1029692" y="892261"/>
                </a:lnTo>
                <a:lnTo>
                  <a:pt x="0" y="8922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7007481" y="7667300"/>
            <a:ext cx="724731" cy="1065909"/>
          </a:xfrm>
          <a:custGeom>
            <a:avLst/>
            <a:gdLst/>
            <a:ahLst/>
            <a:cxnLst/>
            <a:rect r="r" b="b" t="t" l="l"/>
            <a:pathLst>
              <a:path h="1065909" w="724731">
                <a:moveTo>
                  <a:pt x="0" y="0"/>
                </a:moveTo>
                <a:lnTo>
                  <a:pt x="724731" y="0"/>
                </a:lnTo>
                <a:lnTo>
                  <a:pt x="724731" y="1065908"/>
                </a:lnTo>
                <a:lnTo>
                  <a:pt x="0" y="10659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0505194" y="4033124"/>
            <a:ext cx="1000866" cy="988796"/>
          </a:xfrm>
          <a:custGeom>
            <a:avLst/>
            <a:gdLst/>
            <a:ahLst/>
            <a:cxnLst/>
            <a:rect r="r" b="b" t="t" l="l"/>
            <a:pathLst>
              <a:path h="988796" w="1000866">
                <a:moveTo>
                  <a:pt x="0" y="0"/>
                </a:moveTo>
                <a:lnTo>
                  <a:pt x="1000866" y="0"/>
                </a:lnTo>
                <a:lnTo>
                  <a:pt x="1000866" y="988796"/>
                </a:lnTo>
                <a:lnTo>
                  <a:pt x="0" y="9887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0327009" y="6348855"/>
            <a:ext cx="3353211" cy="3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231"/>
              </a:lnSpc>
              <a:spcBef>
                <a:spcPct val="0"/>
              </a:spcBef>
            </a:pPr>
            <a:r>
              <a:rPr lang="en-US" b="true" sz="234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Normalised Data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903069" y="2648321"/>
            <a:ext cx="3125322" cy="3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231"/>
              </a:lnSpc>
              <a:spcBef>
                <a:spcPct val="0"/>
              </a:spcBef>
            </a:pPr>
            <a:r>
              <a:rPr lang="en-US" b="true" sz="234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Analysed Model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51344" y="5549537"/>
            <a:ext cx="6512400" cy="837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8"/>
              </a:lnSpc>
            </a:pPr>
            <a:r>
              <a:rPr lang="en-US" sz="5684" spc="198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Machine Leaning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201811" y="4489422"/>
            <a:ext cx="3216795" cy="3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231"/>
              </a:lnSpc>
              <a:spcBef>
                <a:spcPct val="0"/>
              </a:spcBef>
            </a:pPr>
            <a:r>
              <a:rPr lang="en-US" b="true" sz="234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Linear Regression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98008" y="2676676"/>
            <a:ext cx="1498866" cy="1205944"/>
          </a:xfrm>
          <a:custGeom>
            <a:avLst/>
            <a:gdLst/>
            <a:ahLst/>
            <a:cxnLst/>
            <a:rect r="r" b="b" t="t" l="l"/>
            <a:pathLst>
              <a:path h="1205944" w="1498866">
                <a:moveTo>
                  <a:pt x="0" y="0"/>
                </a:moveTo>
                <a:lnTo>
                  <a:pt x="1498866" y="0"/>
                </a:lnTo>
                <a:lnTo>
                  <a:pt x="1498866" y="1205944"/>
                </a:lnTo>
                <a:lnTo>
                  <a:pt x="0" y="12059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02497" y="1449530"/>
            <a:ext cx="5239962" cy="2068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56"/>
              </a:lnSpc>
              <a:spcBef>
                <a:spcPct val="0"/>
              </a:spcBef>
            </a:pPr>
            <a:r>
              <a:rPr lang="en-US" sz="5765" spc="565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Perfomance of Model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322124" y="7754894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-2059222" y="-798391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92160" y="1940212"/>
            <a:ext cx="8329963" cy="6406576"/>
          </a:xfrm>
          <a:custGeom>
            <a:avLst/>
            <a:gdLst/>
            <a:ahLst/>
            <a:cxnLst/>
            <a:rect r="r" b="b" t="t" l="l"/>
            <a:pathLst>
              <a:path h="6406576" w="8329963">
                <a:moveTo>
                  <a:pt x="0" y="0"/>
                </a:moveTo>
                <a:lnTo>
                  <a:pt x="8329964" y="0"/>
                </a:lnTo>
                <a:lnTo>
                  <a:pt x="8329964" y="6406576"/>
                </a:lnTo>
                <a:lnTo>
                  <a:pt x="0" y="64065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61936" y="4744274"/>
            <a:ext cx="6321084" cy="798453"/>
          </a:xfrm>
          <a:custGeom>
            <a:avLst/>
            <a:gdLst/>
            <a:ahLst/>
            <a:cxnLst/>
            <a:rect r="r" b="b" t="t" l="l"/>
            <a:pathLst>
              <a:path h="798453" w="6321084">
                <a:moveTo>
                  <a:pt x="0" y="0"/>
                </a:moveTo>
                <a:lnTo>
                  <a:pt x="6321084" y="0"/>
                </a:lnTo>
                <a:lnTo>
                  <a:pt x="6321084" y="798452"/>
                </a:lnTo>
                <a:lnTo>
                  <a:pt x="0" y="7984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305814" y="-323115"/>
            <a:ext cx="8744064" cy="2511931"/>
          </a:xfrm>
          <a:custGeom>
            <a:avLst/>
            <a:gdLst/>
            <a:ahLst/>
            <a:cxnLst/>
            <a:rect r="r" b="b" t="t" l="l"/>
            <a:pathLst>
              <a:path h="2511931" w="8744064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38250" y="3389703"/>
            <a:ext cx="8634931" cy="5644962"/>
          </a:xfrm>
          <a:custGeom>
            <a:avLst/>
            <a:gdLst/>
            <a:ahLst/>
            <a:cxnLst/>
            <a:rect r="r" b="b" t="t" l="l"/>
            <a:pathLst>
              <a:path h="5644962" w="8634931">
                <a:moveTo>
                  <a:pt x="0" y="0"/>
                </a:moveTo>
                <a:lnTo>
                  <a:pt x="8634931" y="0"/>
                </a:lnTo>
                <a:lnTo>
                  <a:pt x="8634931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519417"/>
            <a:ext cx="4482343" cy="870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Conclusion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665928"/>
            <a:ext cx="4482343" cy="5641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1525" indent="-160763" lvl="1">
              <a:lnSpc>
                <a:spcPts val="2055"/>
              </a:lnSpc>
              <a:buFont typeface="Arial"/>
              <a:buChar char="•"/>
            </a:pPr>
            <a:r>
              <a:rPr lang="en-US" b="true" sz="1489" spc="145">
                <a:solidFill>
                  <a:srgbClr val="231F2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Fleet Optimization is Key:</a:t>
            </a:r>
            <a:r>
              <a:rPr lang="en-US" sz="1489" spc="14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 Efficiently managing the bike fleet ensures we meet rider demand while minimizing costs.</a:t>
            </a:r>
          </a:p>
          <a:p>
            <a:pPr algn="l" marL="321525" indent="-160763" lvl="1">
              <a:lnSpc>
                <a:spcPts val="2055"/>
              </a:lnSpc>
              <a:buFont typeface="Arial"/>
              <a:buChar char="•"/>
            </a:pPr>
            <a:r>
              <a:rPr lang="en-US" b="true" sz="1489" spc="145">
                <a:solidFill>
                  <a:srgbClr val="231F2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Electric Bikes Are the Future:</a:t>
            </a:r>
            <a:r>
              <a:rPr lang="en-US" sz="1489" spc="14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 With their growing popularity, they should be prioritized in expansion and maintenance efforts.</a:t>
            </a:r>
          </a:p>
          <a:p>
            <a:pPr algn="l" marL="321525" indent="-160763" lvl="1">
              <a:lnSpc>
                <a:spcPts val="2055"/>
              </a:lnSpc>
              <a:buFont typeface="Arial"/>
              <a:buChar char="•"/>
            </a:pPr>
            <a:r>
              <a:rPr lang="en-US" b="true" sz="1489" spc="145">
                <a:solidFill>
                  <a:srgbClr val="231F2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Docked Bikes Require Reassessment:</a:t>
            </a:r>
            <a:r>
              <a:rPr lang="en-US" sz="1489" spc="14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 Declining usage suggests we need to reconsider their placement and scale.</a:t>
            </a:r>
          </a:p>
          <a:p>
            <a:pPr algn="l" marL="321525" indent="-160763" lvl="1">
              <a:lnSpc>
                <a:spcPts val="2055"/>
              </a:lnSpc>
              <a:buFont typeface="Arial"/>
              <a:buChar char="•"/>
            </a:pPr>
            <a:r>
              <a:rPr lang="en-US" b="true" sz="1489" spc="145">
                <a:solidFill>
                  <a:srgbClr val="231F2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Member &amp; Casual-Centric Strategy:</a:t>
            </a:r>
            <a:r>
              <a:rPr lang="en-US" sz="1489" spc="14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 The high proportion of members highlights the importance of consistent availability and service quality.</a:t>
            </a:r>
          </a:p>
          <a:p>
            <a:pPr algn="l" marL="321525" indent="-160763" lvl="1">
              <a:lnSpc>
                <a:spcPts val="2055"/>
              </a:lnSpc>
              <a:buFont typeface="Arial"/>
              <a:buChar char="•"/>
            </a:pPr>
            <a:r>
              <a:rPr lang="en-US" b="true" sz="1489" spc="145">
                <a:solidFill>
                  <a:srgbClr val="231F2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Data-Driven Adjustments:</a:t>
            </a:r>
            <a:r>
              <a:rPr lang="en-US" sz="1489" spc="14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 Regularly analyzing trends will allow us to stay adaptive and responsive to user needs.</a:t>
            </a:r>
          </a:p>
          <a:p>
            <a:pPr algn="l" marL="0" indent="0" lvl="0">
              <a:lnSpc>
                <a:spcPts val="205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12627" y="3020961"/>
            <a:ext cx="1400485" cy="6718468"/>
            <a:chOff x="0" y="0"/>
            <a:chExt cx="368852" cy="176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8852" cy="1769473"/>
            </a:xfrm>
            <a:custGeom>
              <a:avLst/>
              <a:gdLst/>
              <a:ahLst/>
              <a:cxnLst/>
              <a:rect r="r" b="b" t="t" l="l"/>
              <a:pathLst>
                <a:path h="1769473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1769473"/>
                  </a:lnTo>
                  <a:lnTo>
                    <a:pt x="0" y="1769473"/>
                  </a:ln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68852" cy="1788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698915" y="8697813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213112" y="1316966"/>
            <a:ext cx="5661991" cy="1439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Agenda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024659" y="3112485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true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24659" y="3912585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true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024659" y="4712685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true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024659" y="5512785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true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44260" y="6312885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true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400737" y="4045362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Overview of what I have done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400737" y="4863960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Data Overview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400737" y="6501157"/>
            <a:ext cx="7066988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Macro and Micro look at Fleet Usage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400737" y="7319755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KPI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400737" y="8956952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Future Goals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044260" y="7112985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true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400737" y="5682558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Targets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044260" y="7913085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true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400737" y="8138353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Machine Learning Model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044260" y="8713185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true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08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400737" y="3274686"/>
            <a:ext cx="6665434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About the company &amp; my objective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84715" y="9009597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82076" y="-20574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5488202" cy="10263766"/>
          </a:xfrm>
          <a:custGeom>
            <a:avLst/>
            <a:gdLst/>
            <a:ahLst/>
            <a:cxnLst/>
            <a:rect r="r" b="b" t="t" l="l"/>
            <a:pathLst>
              <a:path h="10263766" w="5488202">
                <a:moveTo>
                  <a:pt x="0" y="0"/>
                </a:moveTo>
                <a:lnTo>
                  <a:pt x="5488202" y="0"/>
                </a:lnTo>
                <a:lnTo>
                  <a:pt x="5488202" y="10263766"/>
                </a:lnTo>
                <a:lnTo>
                  <a:pt x="0" y="102637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66" t="0" r="-191244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274828" y="1219982"/>
            <a:ext cx="6087647" cy="1770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5"/>
              </a:lnSpc>
            </a:pPr>
            <a:r>
              <a:rPr lang="en-US" sz="6470" spc="226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About Capital Bike Share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274828" y="3385795"/>
            <a:ext cx="5927739" cy="1243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Capital Bikeshare (CaBi): A bike-sharing service in D.C., VA, and MD, offering eco-friendly, affordable urban transport since 2010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62723" y="5029557"/>
            <a:ext cx="5927739" cy="2815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8206" indent="-199103" lvl="1">
              <a:lnSpc>
                <a:spcPts val="2545"/>
              </a:lnSpc>
              <a:buFont typeface="Arial"/>
              <a:buChar char="•"/>
            </a:pPr>
            <a:r>
              <a:rPr lang="en-US" b="true" sz="1844" spc="180">
                <a:solidFill>
                  <a:srgbClr val="231F2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Founded</a:t>
            </a:r>
            <a:r>
              <a:rPr lang="en-US" sz="1844" spc="18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: 2010</a:t>
            </a:r>
          </a:p>
          <a:p>
            <a:pPr algn="l" marL="398206" indent="-199103" lvl="1">
              <a:lnSpc>
                <a:spcPts val="2545"/>
              </a:lnSpc>
              <a:buFont typeface="Arial"/>
              <a:buChar char="•"/>
            </a:pPr>
            <a:r>
              <a:rPr lang="en-US" b="true" sz="1844" spc="180">
                <a:solidFill>
                  <a:srgbClr val="231F2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Coverage</a:t>
            </a:r>
            <a:r>
              <a:rPr lang="en-US" sz="1844" spc="18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: Washington, D.C., Arlington, Alexandria, Montgomery County, and Fairfax County.</a:t>
            </a:r>
          </a:p>
          <a:p>
            <a:pPr algn="l" marL="398206" indent="-199103" lvl="1">
              <a:lnSpc>
                <a:spcPts val="2545"/>
              </a:lnSpc>
              <a:buFont typeface="Arial"/>
              <a:buChar char="•"/>
            </a:pPr>
            <a:r>
              <a:rPr lang="en-US" b="true" sz="1844" spc="180">
                <a:solidFill>
                  <a:srgbClr val="231F2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Membership Options</a:t>
            </a:r>
            <a:r>
              <a:rPr lang="en-US" sz="1844" spc="18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: Annual, monthly, or pay-as-you-go.</a:t>
            </a:r>
          </a:p>
          <a:p>
            <a:pPr algn="l" marL="398206" indent="-199103" lvl="1">
              <a:lnSpc>
                <a:spcPts val="2545"/>
              </a:lnSpc>
              <a:buFont typeface="Arial"/>
              <a:buChar char="•"/>
            </a:pPr>
            <a:r>
              <a:rPr lang="en-US" b="true" sz="1844" spc="180">
                <a:solidFill>
                  <a:srgbClr val="231F2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Mission</a:t>
            </a:r>
            <a:r>
              <a:rPr lang="en-US" sz="1844" spc="18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: Promote eco-friendly, affordable urban transport.</a:t>
            </a:r>
          </a:p>
          <a:p>
            <a:pPr algn="l">
              <a:lnSpc>
                <a:spcPts val="2545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84715" y="9009597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82076" y="-20574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7960894" cy="10287000"/>
          </a:xfrm>
          <a:custGeom>
            <a:avLst/>
            <a:gdLst/>
            <a:ahLst/>
            <a:cxnLst/>
            <a:rect r="r" b="b" t="t" l="l"/>
            <a:pathLst>
              <a:path h="10287000" w="7960894">
                <a:moveTo>
                  <a:pt x="0" y="0"/>
                </a:moveTo>
                <a:lnTo>
                  <a:pt x="7960894" y="0"/>
                </a:lnTo>
                <a:lnTo>
                  <a:pt x="796089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6146" t="0" r="-36146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274828" y="1219982"/>
            <a:ext cx="8109887" cy="957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5"/>
              </a:lnSpc>
            </a:pPr>
            <a:r>
              <a:rPr lang="en-US" sz="6470" spc="226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Fleet Optimisation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274828" y="2148494"/>
            <a:ext cx="5927739" cy="1558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5"/>
              </a:lnSpc>
            </a:pPr>
            <a:r>
              <a:rPr lang="en-US" sz="1844" spc="180" b="true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What is fleet optimisation ?</a:t>
            </a:r>
          </a:p>
          <a:p>
            <a:pPr algn="l">
              <a:lnSpc>
                <a:spcPts val="2545"/>
              </a:lnSpc>
            </a:pPr>
          </a:p>
          <a:p>
            <a:pPr algn="l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Maximize fleet efficiency, cut costs, and boost productivity through data-driven management.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28002" y="0"/>
            <a:ext cx="19048322" cy="3086100"/>
            <a:chOff x="0" y="0"/>
            <a:chExt cx="5016842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16842" cy="812800"/>
            </a:xfrm>
            <a:custGeom>
              <a:avLst/>
              <a:gdLst/>
              <a:ahLst/>
              <a:cxnLst/>
              <a:rect r="r" b="b" t="t" l="l"/>
              <a:pathLst>
                <a:path h="812800" w="5016842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929623" y="3442596"/>
            <a:ext cx="4473739" cy="636748"/>
            <a:chOff x="0" y="0"/>
            <a:chExt cx="1178269" cy="1677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78269" cy="167703"/>
            </a:xfrm>
            <a:custGeom>
              <a:avLst/>
              <a:gdLst/>
              <a:ahLst/>
              <a:cxnLst/>
              <a:rect r="r" b="b" t="t" l="l"/>
              <a:pathLst>
                <a:path h="167703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178269" cy="215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24"/>
                </a:lnSpc>
                <a:spcBef>
                  <a:spcPct val="0"/>
                </a:spcBef>
              </a:pPr>
              <a:r>
                <a:rPr lang="en-US" sz="2481" i="true" spc="24">
                  <a:solidFill>
                    <a:srgbClr val="FFFFFF"/>
                  </a:solidFill>
                  <a:latin typeface="Open Sauce Italics"/>
                  <a:ea typeface="Open Sauce Italics"/>
                  <a:cs typeface="Open Sauce Italics"/>
                  <a:sym typeface="Open Sauce Italics"/>
                </a:rPr>
                <a:t>Target #1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929623" y="7902043"/>
            <a:ext cx="4473739" cy="1731074"/>
            <a:chOff x="0" y="0"/>
            <a:chExt cx="1178269" cy="45592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78269" cy="455921"/>
            </a:xfrm>
            <a:custGeom>
              <a:avLst/>
              <a:gdLst/>
              <a:ahLst/>
              <a:cxnLst/>
              <a:rect r="r" b="b" t="t" l="l"/>
              <a:pathLst>
                <a:path h="455921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455921"/>
                  </a:lnTo>
                  <a:lnTo>
                    <a:pt x="0" y="455921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1178269" cy="474971"/>
            </a:xfrm>
            <a:prstGeom prst="rect">
              <a:avLst/>
            </a:prstGeom>
          </p:spPr>
          <p:txBody>
            <a:bodyPr anchor="ctr" rtlCol="false" tIns="114300" lIns="114300" bIns="114300" rIns="114300"/>
            <a:lstStyle/>
            <a:p>
              <a:pPr algn="ctr">
                <a:lnSpc>
                  <a:spcPts val="2070"/>
                </a:lnSpc>
              </a:pPr>
              <a:r>
                <a:rPr lang="en-US" b="true" sz="1500" i="true" spc="15">
                  <a:solidFill>
                    <a:srgbClr val="FFFFFF"/>
                  </a:solidFill>
                  <a:latin typeface="Open Sauce Semi-Bold Italics"/>
                  <a:ea typeface="Open Sauce Semi-Bold Italics"/>
                  <a:cs typeface="Open Sauce Semi-Bold Italics"/>
                  <a:sym typeface="Open Sauce Semi-Bold Italics"/>
                </a:rPr>
                <a:t>Maximize Asset Utilization</a:t>
              </a:r>
            </a:p>
            <a:p>
              <a:pPr algn="ctr">
                <a:lnSpc>
                  <a:spcPts val="2070"/>
                </a:lnSpc>
              </a:pPr>
              <a:r>
                <a:rPr lang="en-US" sz="1500" i="true" spc="15">
                  <a:solidFill>
                    <a:srgbClr val="FFFFFF"/>
                  </a:solidFill>
                  <a:latin typeface="Open Sauce Italics"/>
                  <a:ea typeface="Open Sauce Italics"/>
                  <a:cs typeface="Open Sauce Italics"/>
                  <a:sym typeface="Open Sauce Italics"/>
                </a:rPr>
                <a:t>Optimize bike distribution based on demand patterns.</a:t>
              </a:r>
            </a:p>
            <a:p>
              <a:pPr algn="ctr">
                <a:lnSpc>
                  <a:spcPts val="2070"/>
                </a:lnSpc>
              </a:pPr>
              <a:r>
                <a:rPr lang="en-US" sz="1500" i="true" spc="15">
                  <a:solidFill>
                    <a:srgbClr val="FFFFFF"/>
                  </a:solidFill>
                  <a:latin typeface="Open Sauce Italics"/>
                  <a:ea typeface="Open Sauce Italics"/>
                  <a:cs typeface="Open Sauce Italics"/>
                  <a:sym typeface="Open Sauce Italics"/>
                </a:rPr>
                <a:t>Use predictive analytics and dynamic rebalancing to reduce idle assets.</a:t>
              </a:r>
            </a:p>
            <a:p>
              <a:pPr algn="ctr" marL="0" indent="0" lvl="0">
                <a:lnSpc>
                  <a:spcPts val="207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906074" y="3442596"/>
            <a:ext cx="4473739" cy="636748"/>
            <a:chOff x="0" y="0"/>
            <a:chExt cx="1178269" cy="16770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78269" cy="167703"/>
            </a:xfrm>
            <a:custGeom>
              <a:avLst/>
              <a:gdLst/>
              <a:ahLst/>
              <a:cxnLst/>
              <a:rect r="r" b="b" t="t" l="l"/>
              <a:pathLst>
                <a:path h="167703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178269" cy="215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24"/>
                </a:lnSpc>
                <a:spcBef>
                  <a:spcPct val="0"/>
                </a:spcBef>
              </a:pPr>
              <a:r>
                <a:rPr lang="en-US" sz="2481" i="true" spc="24">
                  <a:solidFill>
                    <a:srgbClr val="FFFFFF"/>
                  </a:solidFill>
                  <a:latin typeface="Open Sauce Italics"/>
                  <a:ea typeface="Open Sauce Italics"/>
                  <a:cs typeface="Open Sauce Italics"/>
                  <a:sym typeface="Open Sauce Italics"/>
                </a:rPr>
                <a:t>Target #2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906074" y="7902043"/>
            <a:ext cx="4473739" cy="1473898"/>
            <a:chOff x="0" y="0"/>
            <a:chExt cx="1178269" cy="3881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78269" cy="388187"/>
            </a:xfrm>
            <a:custGeom>
              <a:avLst/>
              <a:gdLst/>
              <a:ahLst/>
              <a:cxnLst/>
              <a:rect r="r" b="b" t="t" l="l"/>
              <a:pathLst>
                <a:path h="388187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388187"/>
                  </a:lnTo>
                  <a:lnTo>
                    <a:pt x="0" y="388187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1178269" cy="407237"/>
            </a:xfrm>
            <a:prstGeom prst="rect">
              <a:avLst/>
            </a:prstGeom>
          </p:spPr>
          <p:txBody>
            <a:bodyPr anchor="ctr" rtlCol="false" tIns="114300" lIns="114300" bIns="114300" rIns="114300"/>
            <a:lstStyle/>
            <a:p>
              <a:pPr algn="ctr">
                <a:lnSpc>
                  <a:spcPts val="2070"/>
                </a:lnSpc>
              </a:pPr>
              <a:r>
                <a:rPr lang="en-US" b="true" sz="1500" i="true" spc="15">
                  <a:solidFill>
                    <a:srgbClr val="FFFFFF"/>
                  </a:solidFill>
                  <a:latin typeface="Open Sauce Semi-Bold Italics"/>
                  <a:ea typeface="Open Sauce Semi-Bold Italics"/>
                  <a:cs typeface="Open Sauce Semi-Bold Italics"/>
                  <a:sym typeface="Open Sauce Semi-Bold Italics"/>
                </a:rPr>
                <a:t>Minimize Operational Costs</a:t>
              </a:r>
            </a:p>
            <a:p>
              <a:pPr algn="ctr">
                <a:lnSpc>
                  <a:spcPts val="2070"/>
                </a:lnSpc>
              </a:pPr>
              <a:r>
                <a:rPr lang="en-US" sz="1500" i="true" spc="15">
                  <a:solidFill>
                    <a:srgbClr val="FFFFFF"/>
                  </a:solidFill>
                  <a:latin typeface="Open Sauce Italics"/>
                  <a:ea typeface="Open Sauce Italics"/>
                  <a:cs typeface="Open Sauce Italics"/>
                  <a:sym typeface="Open Sauce Italics"/>
                </a:rPr>
                <a:t>Apply predictive maintenance to prevent breakdowns.</a:t>
              </a:r>
            </a:p>
            <a:p>
              <a:pPr algn="ctr">
                <a:lnSpc>
                  <a:spcPts val="2070"/>
                </a:lnSpc>
                <a:spcBef>
                  <a:spcPct val="0"/>
                </a:spcBef>
              </a:pPr>
              <a:r>
                <a:rPr lang="en-US" sz="1500" i="true" spc="15">
                  <a:solidFill>
                    <a:srgbClr val="FFFFFF"/>
                  </a:solidFill>
                  <a:latin typeface="Open Sauce Italics"/>
                  <a:ea typeface="Open Sauce Italics"/>
                  <a:cs typeface="Open Sauce Italics"/>
                  <a:sym typeface="Open Sauce Italics"/>
                </a:rPr>
                <a:t>Optimize rebalancing routes to cut fuel and labor expenses.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884638" y="3442596"/>
            <a:ext cx="4473739" cy="636748"/>
            <a:chOff x="0" y="0"/>
            <a:chExt cx="1178269" cy="16770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78269" cy="167703"/>
            </a:xfrm>
            <a:custGeom>
              <a:avLst/>
              <a:gdLst/>
              <a:ahLst/>
              <a:cxnLst/>
              <a:rect r="r" b="b" t="t" l="l"/>
              <a:pathLst>
                <a:path h="167703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1178269" cy="215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24"/>
                </a:lnSpc>
                <a:spcBef>
                  <a:spcPct val="0"/>
                </a:spcBef>
              </a:pPr>
              <a:r>
                <a:rPr lang="en-US" sz="2481" i="true" spc="24">
                  <a:solidFill>
                    <a:srgbClr val="FFFFFF"/>
                  </a:solidFill>
                  <a:latin typeface="Open Sauce Italics"/>
                  <a:ea typeface="Open Sauce Italics"/>
                  <a:cs typeface="Open Sauce Italics"/>
                  <a:sym typeface="Open Sauce Italics"/>
                </a:rPr>
                <a:t>Target #3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884638" y="7902043"/>
            <a:ext cx="4473739" cy="1356257"/>
            <a:chOff x="0" y="0"/>
            <a:chExt cx="1178269" cy="35720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78269" cy="357204"/>
            </a:xfrm>
            <a:custGeom>
              <a:avLst/>
              <a:gdLst/>
              <a:ahLst/>
              <a:cxnLst/>
              <a:rect r="r" b="b" t="t" l="l"/>
              <a:pathLst>
                <a:path h="357204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357204"/>
                  </a:lnTo>
                  <a:lnTo>
                    <a:pt x="0" y="357204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1178269" cy="376254"/>
            </a:xfrm>
            <a:prstGeom prst="rect">
              <a:avLst/>
            </a:prstGeom>
          </p:spPr>
          <p:txBody>
            <a:bodyPr anchor="ctr" rtlCol="false" tIns="114300" lIns="114300" bIns="114300" rIns="114300"/>
            <a:lstStyle/>
            <a:p>
              <a:pPr algn="ctr">
                <a:lnSpc>
                  <a:spcPts val="2070"/>
                </a:lnSpc>
              </a:pPr>
              <a:r>
                <a:rPr lang="en-US" b="true" sz="1500" i="true" spc="15">
                  <a:solidFill>
                    <a:srgbClr val="FFFFFF"/>
                  </a:solidFill>
                  <a:latin typeface="Open Sauce Semi-Bold Italics"/>
                  <a:ea typeface="Open Sauce Semi-Bold Italics"/>
                  <a:cs typeface="Open Sauce Semi-Bold Italics"/>
                  <a:sym typeface="Open Sauce Semi-Bold Italics"/>
                </a:rPr>
                <a:t>Enhance User Experience</a:t>
              </a:r>
            </a:p>
            <a:p>
              <a:pPr algn="ctr">
                <a:lnSpc>
                  <a:spcPts val="2070"/>
                </a:lnSpc>
              </a:pPr>
              <a:r>
                <a:rPr lang="en-US" sz="1500" i="true" spc="15">
                  <a:solidFill>
                    <a:srgbClr val="FFFFFF"/>
                  </a:solidFill>
                  <a:latin typeface="Open Sauce Italics"/>
                  <a:ea typeface="Open Sauce Italics"/>
                  <a:cs typeface="Open Sauce Italics"/>
                  <a:sym typeface="Open Sauce Italics"/>
                </a:rPr>
                <a:t>Ensure bike availability in high-demand areas.</a:t>
              </a:r>
            </a:p>
            <a:p>
              <a:pPr algn="ctr">
                <a:lnSpc>
                  <a:spcPts val="2070"/>
                </a:lnSpc>
                <a:spcBef>
                  <a:spcPct val="0"/>
                </a:spcBef>
              </a:pPr>
              <a:r>
                <a:rPr lang="en-US" sz="1500" i="true" spc="15">
                  <a:solidFill>
                    <a:srgbClr val="FFFFFF"/>
                  </a:solidFill>
                  <a:latin typeface="Open Sauce Italics"/>
                  <a:ea typeface="Open Sauce Italics"/>
                  <a:cs typeface="Open Sauce Italics"/>
                  <a:sym typeface="Open Sauce Italics"/>
                </a:rPr>
                <a:t>Offer diverse ride options (e.g., electric bikes) where needed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5408481" y="-2153153"/>
            <a:ext cx="4116356" cy="4116356"/>
          </a:xfrm>
          <a:custGeom>
            <a:avLst/>
            <a:gdLst/>
            <a:ahLst/>
            <a:cxnLst/>
            <a:rect r="r" b="b" t="t" l="l"/>
            <a:pathLst>
              <a:path h="4116356" w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-2602379" y="0"/>
            <a:ext cx="3256087" cy="3256087"/>
          </a:xfrm>
          <a:custGeom>
            <a:avLst/>
            <a:gdLst/>
            <a:ahLst/>
            <a:cxnLst/>
            <a:rect r="r" b="b" t="t" l="l"/>
            <a:pathLst>
              <a:path h="3256087" w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6906074" y="4079343"/>
            <a:ext cx="4473739" cy="3822699"/>
          </a:xfrm>
          <a:custGeom>
            <a:avLst/>
            <a:gdLst/>
            <a:ahLst/>
            <a:cxnLst/>
            <a:rect r="r" b="b" t="t" l="l"/>
            <a:pathLst>
              <a:path h="3822699" w="4473739">
                <a:moveTo>
                  <a:pt x="0" y="0"/>
                </a:moveTo>
                <a:lnTo>
                  <a:pt x="4473739" y="0"/>
                </a:lnTo>
                <a:lnTo>
                  <a:pt x="4473739" y="3822700"/>
                </a:lnTo>
                <a:lnTo>
                  <a:pt x="0" y="3822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5070" t="0" r="-11838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929623" y="4079343"/>
            <a:ext cx="4471627" cy="3822699"/>
          </a:xfrm>
          <a:custGeom>
            <a:avLst/>
            <a:gdLst/>
            <a:ahLst/>
            <a:cxnLst/>
            <a:rect r="r" b="b" t="t" l="l"/>
            <a:pathLst>
              <a:path h="3822699" w="4471627">
                <a:moveTo>
                  <a:pt x="0" y="0"/>
                </a:moveTo>
                <a:lnTo>
                  <a:pt x="4471626" y="0"/>
                </a:lnTo>
                <a:lnTo>
                  <a:pt x="4471626" y="3822700"/>
                </a:lnTo>
                <a:lnTo>
                  <a:pt x="0" y="3822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696" t="0" r="-30633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6906074" y="4079343"/>
            <a:ext cx="4473739" cy="3822699"/>
          </a:xfrm>
          <a:custGeom>
            <a:avLst/>
            <a:gdLst/>
            <a:ahLst/>
            <a:cxnLst/>
            <a:rect r="r" b="b" t="t" l="l"/>
            <a:pathLst>
              <a:path h="3822699" w="4473739">
                <a:moveTo>
                  <a:pt x="0" y="0"/>
                </a:moveTo>
                <a:lnTo>
                  <a:pt x="4473739" y="0"/>
                </a:lnTo>
                <a:lnTo>
                  <a:pt x="4473739" y="3822700"/>
                </a:lnTo>
                <a:lnTo>
                  <a:pt x="0" y="3822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3454" t="0" r="-23454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1884638" y="4079343"/>
            <a:ext cx="4473739" cy="3822699"/>
          </a:xfrm>
          <a:custGeom>
            <a:avLst/>
            <a:gdLst/>
            <a:ahLst/>
            <a:cxnLst/>
            <a:rect r="r" b="b" t="t" l="l"/>
            <a:pathLst>
              <a:path h="3822699" w="4473739">
                <a:moveTo>
                  <a:pt x="0" y="0"/>
                </a:moveTo>
                <a:lnTo>
                  <a:pt x="4473739" y="0"/>
                </a:lnTo>
                <a:lnTo>
                  <a:pt x="4473739" y="3822700"/>
                </a:lnTo>
                <a:lnTo>
                  <a:pt x="0" y="38227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502" t="0" r="-24748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3639339" y="10096"/>
            <a:ext cx="10713642" cy="2818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Targets of Fleet Optimisation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92495" y="757392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887962" y="5985119"/>
            <a:ext cx="2085109" cy="208510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560220" y="1728186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262642" y="-3904566"/>
            <a:ext cx="8637895" cy="863789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461103" y="1342561"/>
            <a:ext cx="1164616" cy="1910409"/>
            <a:chOff x="0" y="0"/>
            <a:chExt cx="1451520" cy="23810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-19812"/>
              <a:ext cx="1474216" cy="2444877"/>
            </a:xfrm>
            <a:custGeom>
              <a:avLst/>
              <a:gdLst/>
              <a:ahLst/>
              <a:cxnLst/>
              <a:rect r="r" b="b" t="t" l="l"/>
              <a:pathLst>
                <a:path h="2444877" w="1474216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601480" y="1995347"/>
            <a:ext cx="325815" cy="605415"/>
            <a:chOff x="0" y="0"/>
            <a:chExt cx="406080" cy="7545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-32385"/>
              <a:ext cx="446659" cy="842137"/>
            </a:xfrm>
            <a:custGeom>
              <a:avLst/>
              <a:gdLst/>
              <a:ahLst/>
              <a:cxnLst/>
              <a:rect r="r" b="b" t="t" l="l"/>
              <a:pathLst>
                <a:path h="842137" w="446659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907654" y="1519911"/>
            <a:ext cx="5916664" cy="1537801"/>
            <a:chOff x="0" y="0"/>
            <a:chExt cx="7374240" cy="19166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431151" cy="1963166"/>
            </a:xfrm>
            <a:custGeom>
              <a:avLst/>
              <a:gdLst/>
              <a:ahLst/>
              <a:cxnLst/>
              <a:rect r="r" b="b" t="t" l="l"/>
              <a:pathLst>
                <a:path h="1963166" w="7431151">
                  <a:moveTo>
                    <a:pt x="6464935" y="0"/>
                  </a:moveTo>
                  <a:lnTo>
                    <a:pt x="0" y="0"/>
                  </a:lnTo>
                  <a:lnTo>
                    <a:pt x="837819" y="837565"/>
                  </a:lnTo>
                  <a:cubicBezTo>
                    <a:pt x="877316" y="877062"/>
                    <a:pt x="897636" y="929386"/>
                    <a:pt x="897636" y="981583"/>
                  </a:cubicBezTo>
                  <a:cubicBezTo>
                    <a:pt x="897636" y="1033780"/>
                    <a:pt x="877951" y="1085596"/>
                    <a:pt x="837819" y="1125601"/>
                  </a:cubicBezTo>
                  <a:lnTo>
                    <a:pt x="635" y="1963166"/>
                  </a:lnTo>
                  <a:lnTo>
                    <a:pt x="6464427" y="1963166"/>
                  </a:lnTo>
                  <a:lnTo>
                    <a:pt x="7431151" y="981583"/>
                  </a:lnTo>
                  <a:lnTo>
                    <a:pt x="6464935" y="0"/>
                  </a:ln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914512" y="3230440"/>
            <a:ext cx="1165193" cy="1910409"/>
            <a:chOff x="0" y="0"/>
            <a:chExt cx="1452240" cy="23810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-19685" y="-19812"/>
              <a:ext cx="1474216" cy="2444877"/>
            </a:xfrm>
            <a:custGeom>
              <a:avLst/>
              <a:gdLst/>
              <a:ahLst/>
              <a:cxnLst/>
              <a:rect r="r" b="b" t="t" l="l"/>
              <a:pathLst>
                <a:path h="2444877" w="1474216">
                  <a:moveTo>
                    <a:pt x="78994" y="1078484"/>
                  </a:moveTo>
                  <a:lnTo>
                    <a:pt x="1078611" y="78994"/>
                  </a:lnTo>
                  <a:cubicBezTo>
                    <a:pt x="1158240" y="0"/>
                    <a:pt x="1287145" y="0"/>
                    <a:pt x="1366774" y="78994"/>
                  </a:cubicBezTo>
                  <a:lnTo>
                    <a:pt x="1474216" y="186436"/>
                  </a:lnTo>
                  <a:lnTo>
                    <a:pt x="582549" y="1078484"/>
                  </a:lnTo>
                  <a:cubicBezTo>
                    <a:pt x="502920" y="1157986"/>
                    <a:pt x="502920" y="1287018"/>
                    <a:pt x="582549" y="1366520"/>
                  </a:cubicBezTo>
                  <a:lnTo>
                    <a:pt x="1474216" y="2257933"/>
                  </a:lnTo>
                  <a:lnTo>
                    <a:pt x="1366774" y="2365375"/>
                  </a:lnTo>
                  <a:cubicBezTo>
                    <a:pt x="1287145" y="2444877"/>
                    <a:pt x="1158240" y="2444877"/>
                    <a:pt x="1078611" y="2365375"/>
                  </a:cubicBezTo>
                  <a:lnTo>
                    <a:pt x="78994" y="1366012"/>
                  </a:lnTo>
                  <a:cubicBezTo>
                    <a:pt x="0" y="1286510"/>
                    <a:pt x="0" y="1158113"/>
                    <a:pt x="78994" y="107848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1601958" y="3883226"/>
            <a:ext cx="325815" cy="605415"/>
            <a:chOff x="0" y="0"/>
            <a:chExt cx="406080" cy="75456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-24257" y="-32385"/>
              <a:ext cx="447294" cy="842264"/>
            </a:xfrm>
            <a:custGeom>
              <a:avLst/>
              <a:gdLst/>
              <a:ahLst/>
              <a:cxnLst/>
              <a:rect r="r" b="b" t="t" l="l"/>
              <a:pathLst>
                <a:path h="842264" w="447294">
                  <a:moveTo>
                    <a:pt x="96901" y="596138"/>
                  </a:moveTo>
                  <a:lnTo>
                    <a:pt x="281940" y="781304"/>
                  </a:lnTo>
                  <a:cubicBezTo>
                    <a:pt x="342900" y="842264"/>
                    <a:pt x="447294" y="799338"/>
                    <a:pt x="447294" y="712851"/>
                  </a:cubicBezTo>
                  <a:lnTo>
                    <a:pt x="447294" y="129413"/>
                  </a:lnTo>
                  <a:cubicBezTo>
                    <a:pt x="447294" y="42926"/>
                    <a:pt x="342900" y="0"/>
                    <a:pt x="281940" y="60960"/>
                  </a:cubicBezTo>
                  <a:lnTo>
                    <a:pt x="96901" y="246126"/>
                  </a:lnTo>
                  <a:cubicBezTo>
                    <a:pt x="0" y="343027"/>
                    <a:pt x="0" y="499237"/>
                    <a:pt x="96901" y="59613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5670275" y="3407790"/>
            <a:ext cx="5918974" cy="1537801"/>
            <a:chOff x="0" y="0"/>
            <a:chExt cx="7377120" cy="191664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434580" cy="1963166"/>
            </a:xfrm>
            <a:custGeom>
              <a:avLst/>
              <a:gdLst/>
              <a:ahLst/>
              <a:cxnLst/>
              <a:rect r="r" b="b" t="t" l="l"/>
              <a:pathLst>
                <a:path h="1963166" w="7434580">
                  <a:moveTo>
                    <a:pt x="967105" y="1963166"/>
                  </a:moveTo>
                  <a:lnTo>
                    <a:pt x="7434580" y="1963166"/>
                  </a:lnTo>
                  <a:lnTo>
                    <a:pt x="6596380" y="1125601"/>
                  </a:lnTo>
                  <a:cubicBezTo>
                    <a:pt x="6556883" y="1086104"/>
                    <a:pt x="6536563" y="1033780"/>
                    <a:pt x="6536563" y="981583"/>
                  </a:cubicBezTo>
                  <a:cubicBezTo>
                    <a:pt x="6536563" y="929386"/>
                    <a:pt x="6556375" y="877570"/>
                    <a:pt x="6596380" y="837565"/>
                  </a:cubicBezTo>
                  <a:lnTo>
                    <a:pt x="7434072" y="0"/>
                  </a:lnTo>
                  <a:lnTo>
                    <a:pt x="967105" y="0"/>
                  </a:lnTo>
                  <a:lnTo>
                    <a:pt x="0" y="980948"/>
                  </a:lnTo>
                  <a:lnTo>
                    <a:pt x="967105" y="1963039"/>
                  </a:lnTo>
                  <a:close/>
                </a:path>
              </a:pathLst>
            </a:custGeom>
            <a:solidFill>
              <a:srgbClr val="397D5A"/>
            </a:solid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8747792" y="1741356"/>
            <a:ext cx="847584" cy="1009028"/>
          </a:xfrm>
          <a:custGeom>
            <a:avLst/>
            <a:gdLst/>
            <a:ahLst/>
            <a:cxnLst/>
            <a:rect r="r" b="b" t="t" l="l"/>
            <a:pathLst>
              <a:path h="1009028" w="847584">
                <a:moveTo>
                  <a:pt x="0" y="0"/>
                </a:moveTo>
                <a:lnTo>
                  <a:pt x="847584" y="0"/>
                </a:lnTo>
                <a:lnTo>
                  <a:pt x="847584" y="1009028"/>
                </a:lnTo>
                <a:lnTo>
                  <a:pt x="0" y="10090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7309182" y="5460012"/>
            <a:ext cx="1164616" cy="1910409"/>
            <a:chOff x="0" y="0"/>
            <a:chExt cx="1451520" cy="238104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-19812"/>
              <a:ext cx="1474216" cy="2444877"/>
            </a:xfrm>
            <a:custGeom>
              <a:avLst/>
              <a:gdLst/>
              <a:ahLst/>
              <a:cxnLst/>
              <a:rect r="r" b="b" t="t" l="l"/>
              <a:pathLst>
                <a:path h="2444877" w="1474216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7449560" y="6112798"/>
            <a:ext cx="325815" cy="605415"/>
            <a:chOff x="0" y="0"/>
            <a:chExt cx="406080" cy="75456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-32385"/>
              <a:ext cx="446659" cy="842137"/>
            </a:xfrm>
            <a:custGeom>
              <a:avLst/>
              <a:gdLst/>
              <a:ahLst/>
              <a:cxnLst/>
              <a:rect r="r" b="b" t="t" l="l"/>
              <a:pathLst>
                <a:path h="842137" w="446659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7755734" y="5637362"/>
            <a:ext cx="5916664" cy="1537801"/>
            <a:chOff x="0" y="0"/>
            <a:chExt cx="7374240" cy="191664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431151" cy="1963166"/>
            </a:xfrm>
            <a:custGeom>
              <a:avLst/>
              <a:gdLst/>
              <a:ahLst/>
              <a:cxnLst/>
              <a:rect r="r" b="b" t="t" l="l"/>
              <a:pathLst>
                <a:path h="1963166" w="7431151">
                  <a:moveTo>
                    <a:pt x="6464935" y="0"/>
                  </a:moveTo>
                  <a:lnTo>
                    <a:pt x="0" y="0"/>
                  </a:lnTo>
                  <a:lnTo>
                    <a:pt x="837819" y="837565"/>
                  </a:lnTo>
                  <a:cubicBezTo>
                    <a:pt x="877316" y="877062"/>
                    <a:pt x="897636" y="929386"/>
                    <a:pt x="897636" y="981583"/>
                  </a:cubicBezTo>
                  <a:cubicBezTo>
                    <a:pt x="897636" y="1033780"/>
                    <a:pt x="877951" y="1085596"/>
                    <a:pt x="837819" y="1125601"/>
                  </a:cubicBezTo>
                  <a:lnTo>
                    <a:pt x="635" y="1963166"/>
                  </a:lnTo>
                  <a:lnTo>
                    <a:pt x="6464427" y="1963166"/>
                  </a:lnTo>
                  <a:lnTo>
                    <a:pt x="7431151" y="981583"/>
                  </a:lnTo>
                  <a:lnTo>
                    <a:pt x="6464935" y="0"/>
                  </a:ln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0762591" y="7347891"/>
            <a:ext cx="1165193" cy="1910409"/>
            <a:chOff x="0" y="0"/>
            <a:chExt cx="1452240" cy="238104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-19685" y="-19812"/>
              <a:ext cx="1474216" cy="2444877"/>
            </a:xfrm>
            <a:custGeom>
              <a:avLst/>
              <a:gdLst/>
              <a:ahLst/>
              <a:cxnLst/>
              <a:rect r="r" b="b" t="t" l="l"/>
              <a:pathLst>
                <a:path h="2444877" w="1474216">
                  <a:moveTo>
                    <a:pt x="78994" y="1078484"/>
                  </a:moveTo>
                  <a:lnTo>
                    <a:pt x="1078611" y="78994"/>
                  </a:lnTo>
                  <a:cubicBezTo>
                    <a:pt x="1158240" y="0"/>
                    <a:pt x="1287145" y="0"/>
                    <a:pt x="1366774" y="78994"/>
                  </a:cubicBezTo>
                  <a:lnTo>
                    <a:pt x="1474216" y="186436"/>
                  </a:lnTo>
                  <a:lnTo>
                    <a:pt x="582549" y="1078484"/>
                  </a:lnTo>
                  <a:cubicBezTo>
                    <a:pt x="502920" y="1157986"/>
                    <a:pt x="502920" y="1287018"/>
                    <a:pt x="582549" y="1366520"/>
                  </a:cubicBezTo>
                  <a:lnTo>
                    <a:pt x="1474216" y="2257933"/>
                  </a:lnTo>
                  <a:lnTo>
                    <a:pt x="1366774" y="2365375"/>
                  </a:lnTo>
                  <a:cubicBezTo>
                    <a:pt x="1287145" y="2444877"/>
                    <a:pt x="1158240" y="2444877"/>
                    <a:pt x="1078611" y="2365375"/>
                  </a:cubicBezTo>
                  <a:lnTo>
                    <a:pt x="78994" y="1366012"/>
                  </a:lnTo>
                  <a:cubicBezTo>
                    <a:pt x="0" y="1286510"/>
                    <a:pt x="0" y="1158113"/>
                    <a:pt x="78994" y="107848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1450038" y="8000677"/>
            <a:ext cx="325815" cy="605415"/>
            <a:chOff x="0" y="0"/>
            <a:chExt cx="406080" cy="75456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-24257" y="-32385"/>
              <a:ext cx="447294" cy="842264"/>
            </a:xfrm>
            <a:custGeom>
              <a:avLst/>
              <a:gdLst/>
              <a:ahLst/>
              <a:cxnLst/>
              <a:rect r="r" b="b" t="t" l="l"/>
              <a:pathLst>
                <a:path h="842264" w="447294">
                  <a:moveTo>
                    <a:pt x="96901" y="596138"/>
                  </a:moveTo>
                  <a:lnTo>
                    <a:pt x="281940" y="781304"/>
                  </a:lnTo>
                  <a:cubicBezTo>
                    <a:pt x="342900" y="842264"/>
                    <a:pt x="447294" y="799338"/>
                    <a:pt x="447294" y="712851"/>
                  </a:cubicBezTo>
                  <a:lnTo>
                    <a:pt x="447294" y="129413"/>
                  </a:lnTo>
                  <a:cubicBezTo>
                    <a:pt x="447294" y="42926"/>
                    <a:pt x="342900" y="0"/>
                    <a:pt x="281940" y="60960"/>
                  </a:cubicBezTo>
                  <a:lnTo>
                    <a:pt x="96901" y="246126"/>
                  </a:lnTo>
                  <a:cubicBezTo>
                    <a:pt x="0" y="343027"/>
                    <a:pt x="0" y="499237"/>
                    <a:pt x="96901" y="59613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5518354" y="7525241"/>
            <a:ext cx="5918974" cy="1537801"/>
            <a:chOff x="0" y="0"/>
            <a:chExt cx="7377120" cy="191664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7434580" cy="1963166"/>
            </a:xfrm>
            <a:custGeom>
              <a:avLst/>
              <a:gdLst/>
              <a:ahLst/>
              <a:cxnLst/>
              <a:rect r="r" b="b" t="t" l="l"/>
              <a:pathLst>
                <a:path h="1963166" w="7434580">
                  <a:moveTo>
                    <a:pt x="967105" y="1963166"/>
                  </a:moveTo>
                  <a:lnTo>
                    <a:pt x="7434580" y="1963166"/>
                  </a:lnTo>
                  <a:lnTo>
                    <a:pt x="6596380" y="1125601"/>
                  </a:lnTo>
                  <a:cubicBezTo>
                    <a:pt x="6556883" y="1086104"/>
                    <a:pt x="6536563" y="1033780"/>
                    <a:pt x="6536563" y="981583"/>
                  </a:cubicBezTo>
                  <a:cubicBezTo>
                    <a:pt x="6536563" y="929386"/>
                    <a:pt x="6556375" y="877570"/>
                    <a:pt x="6596380" y="837565"/>
                  </a:cubicBezTo>
                  <a:lnTo>
                    <a:pt x="7434072" y="0"/>
                  </a:lnTo>
                  <a:lnTo>
                    <a:pt x="967105" y="0"/>
                  </a:lnTo>
                  <a:lnTo>
                    <a:pt x="0" y="980948"/>
                  </a:lnTo>
                  <a:lnTo>
                    <a:pt x="967105" y="1963039"/>
                  </a:lnTo>
                  <a:close/>
                </a:path>
              </a:pathLst>
            </a:custGeom>
            <a:solidFill>
              <a:srgbClr val="397D5A"/>
            </a:solidFill>
          </p:spPr>
        </p:sp>
      </p:grpSp>
      <p:sp>
        <p:nvSpPr>
          <p:cNvPr name="Freeform 35" id="35"/>
          <p:cNvSpPr/>
          <p:nvPr/>
        </p:nvSpPr>
        <p:spPr>
          <a:xfrm flipH="false" flipV="false" rot="0">
            <a:off x="9889965" y="3595131"/>
            <a:ext cx="976021" cy="1071481"/>
          </a:xfrm>
          <a:custGeom>
            <a:avLst/>
            <a:gdLst/>
            <a:ahLst/>
            <a:cxnLst/>
            <a:rect r="r" b="b" t="t" l="l"/>
            <a:pathLst>
              <a:path h="1071481" w="976021">
                <a:moveTo>
                  <a:pt x="0" y="0"/>
                </a:moveTo>
                <a:lnTo>
                  <a:pt x="976021" y="0"/>
                </a:lnTo>
                <a:lnTo>
                  <a:pt x="976021" y="1071480"/>
                </a:lnTo>
                <a:lnTo>
                  <a:pt x="0" y="10714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8477841" y="5957903"/>
            <a:ext cx="928806" cy="896720"/>
          </a:xfrm>
          <a:custGeom>
            <a:avLst/>
            <a:gdLst/>
            <a:ahLst/>
            <a:cxnLst/>
            <a:rect r="r" b="b" t="t" l="l"/>
            <a:pathLst>
              <a:path h="896720" w="928806">
                <a:moveTo>
                  <a:pt x="0" y="0"/>
                </a:moveTo>
                <a:lnTo>
                  <a:pt x="928806" y="0"/>
                </a:lnTo>
                <a:lnTo>
                  <a:pt x="928806" y="896719"/>
                </a:lnTo>
                <a:lnTo>
                  <a:pt x="0" y="8967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9835982" y="7870488"/>
            <a:ext cx="877197" cy="877197"/>
          </a:xfrm>
          <a:custGeom>
            <a:avLst/>
            <a:gdLst/>
            <a:ahLst/>
            <a:cxnLst/>
            <a:rect r="r" b="b" t="t" l="l"/>
            <a:pathLst>
              <a:path h="877197" w="877197">
                <a:moveTo>
                  <a:pt x="0" y="0"/>
                </a:moveTo>
                <a:lnTo>
                  <a:pt x="877197" y="0"/>
                </a:lnTo>
                <a:lnTo>
                  <a:pt x="877197" y="877197"/>
                </a:lnTo>
                <a:lnTo>
                  <a:pt x="0" y="8771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1095769" y="828675"/>
            <a:ext cx="5605439" cy="1101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06"/>
              </a:lnSpc>
              <a:spcBef>
                <a:spcPct val="0"/>
              </a:spcBef>
            </a:pPr>
            <a:r>
              <a:rPr lang="en-US" sz="5946" spc="582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Overview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709499" y="1810235"/>
            <a:ext cx="4110733" cy="9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6"/>
              </a:lnSpc>
            </a:pPr>
            <a:r>
              <a:rPr lang="en-US" sz="1395" spc="13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Pfixed missing values, standardized formats, added Ride Duration, Time of Day, and Day of the Week.</a:t>
            </a:r>
          </a:p>
          <a:p>
            <a:pPr algn="l" marL="0" indent="0" lvl="0">
              <a:lnSpc>
                <a:spcPts val="1926"/>
              </a:lnSpc>
              <a:spcBef>
                <a:spcPct val="0"/>
              </a:spcBef>
            </a:pPr>
          </a:p>
        </p:txBody>
      </p:sp>
      <p:sp>
        <p:nvSpPr>
          <p:cNvPr name="TextBox 40" id="40"/>
          <p:cNvSpPr txBox="true"/>
          <p:nvPr/>
        </p:nvSpPr>
        <p:spPr>
          <a:xfrm rot="0">
            <a:off x="6363363" y="1852472"/>
            <a:ext cx="979531" cy="799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079705" y="3714588"/>
            <a:ext cx="979531" cy="799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635911" y="5950474"/>
            <a:ext cx="3602835" cy="96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9"/>
              </a:lnSpc>
            </a:pPr>
            <a:r>
              <a:rPr lang="en-US" sz="1441" spc="14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Ride duration by day/user type and weekly trends with sorted visuals, clear annotations.</a:t>
            </a:r>
          </a:p>
          <a:p>
            <a:pPr algn="l" marL="0" indent="0" lvl="0">
              <a:lnSpc>
                <a:spcPts val="1989"/>
              </a:lnSpc>
              <a:spcBef>
                <a:spcPct val="0"/>
              </a:spcBef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6211443" y="5969923"/>
            <a:ext cx="979531" cy="799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927784" y="7832039"/>
            <a:ext cx="979531" cy="799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5857655" y="3702787"/>
            <a:ext cx="3984684" cy="1004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72"/>
              </a:lnSpc>
            </a:pPr>
            <a:r>
              <a:rPr lang="en-US" sz="1501" spc="14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Analyzed ride duration trends by time and user type, highlighting member vs. casual rider patterns.</a:t>
            </a:r>
          </a:p>
          <a:p>
            <a:pPr algn="r" marL="0" indent="0" lvl="0">
              <a:lnSpc>
                <a:spcPts val="2072"/>
              </a:lnSpc>
              <a:spcBef>
                <a:spcPct val="0"/>
              </a:spcBef>
            </a:pPr>
          </a:p>
        </p:txBody>
      </p:sp>
      <p:sp>
        <p:nvSpPr>
          <p:cNvPr name="TextBox 46" id="46"/>
          <p:cNvSpPr txBox="true"/>
          <p:nvPr/>
        </p:nvSpPr>
        <p:spPr>
          <a:xfrm rot="0">
            <a:off x="5986211" y="7694271"/>
            <a:ext cx="3727573" cy="1263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63"/>
              </a:lnSpc>
            </a:pPr>
            <a:r>
              <a:rPr lang="en-US" sz="1494" spc="14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Uncovered rider patterns and usage trends, highlighting operational and marketing opportunities.</a:t>
            </a:r>
          </a:p>
          <a:p>
            <a:pPr algn="r" marL="0" indent="0" lvl="0">
              <a:lnSpc>
                <a:spcPts val="206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36955" y="1578097"/>
            <a:ext cx="917029" cy="1101235"/>
          </a:xfrm>
          <a:custGeom>
            <a:avLst/>
            <a:gdLst/>
            <a:ahLst/>
            <a:cxnLst/>
            <a:rect r="r" b="b" t="t" l="l"/>
            <a:pathLst>
              <a:path h="1101235" w="917029">
                <a:moveTo>
                  <a:pt x="0" y="0"/>
                </a:moveTo>
                <a:lnTo>
                  <a:pt x="917029" y="0"/>
                </a:lnTo>
                <a:lnTo>
                  <a:pt x="917029" y="1101235"/>
                </a:lnTo>
                <a:lnTo>
                  <a:pt x="0" y="11012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19111" y="1694324"/>
            <a:ext cx="974600" cy="988985"/>
          </a:xfrm>
          <a:custGeom>
            <a:avLst/>
            <a:gdLst/>
            <a:ahLst/>
            <a:cxnLst/>
            <a:rect r="r" b="b" t="t" l="l"/>
            <a:pathLst>
              <a:path h="988985" w="974600">
                <a:moveTo>
                  <a:pt x="0" y="0"/>
                </a:moveTo>
                <a:lnTo>
                  <a:pt x="974599" y="0"/>
                </a:lnTo>
                <a:lnTo>
                  <a:pt x="974599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76323" y="1785294"/>
            <a:ext cx="911270" cy="898015"/>
          </a:xfrm>
          <a:custGeom>
            <a:avLst/>
            <a:gdLst/>
            <a:ahLst/>
            <a:cxnLst/>
            <a:rect r="r" b="b" t="t" l="l"/>
            <a:pathLst>
              <a:path h="898015" w="911270">
                <a:moveTo>
                  <a:pt x="0" y="0"/>
                </a:moveTo>
                <a:lnTo>
                  <a:pt x="911270" y="0"/>
                </a:lnTo>
                <a:lnTo>
                  <a:pt x="911270" y="898015"/>
                </a:lnTo>
                <a:lnTo>
                  <a:pt x="0" y="8980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945575" y="1694324"/>
            <a:ext cx="879297" cy="988985"/>
          </a:xfrm>
          <a:custGeom>
            <a:avLst/>
            <a:gdLst/>
            <a:ahLst/>
            <a:cxnLst/>
            <a:rect r="r" b="b" t="t" l="l"/>
            <a:pathLst>
              <a:path h="988985" w="879297">
                <a:moveTo>
                  <a:pt x="0" y="0"/>
                </a:moveTo>
                <a:lnTo>
                  <a:pt x="879297" y="0"/>
                </a:lnTo>
                <a:lnTo>
                  <a:pt x="879297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67313" y="1606672"/>
            <a:ext cx="5883742" cy="870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Data Overview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0800000">
            <a:off x="-305814" y="-323115"/>
            <a:ext cx="8744064" cy="2511931"/>
          </a:xfrm>
          <a:custGeom>
            <a:avLst/>
            <a:gdLst/>
            <a:ahLst/>
            <a:cxnLst/>
            <a:rect r="r" b="b" t="t" l="l"/>
            <a:pathLst>
              <a:path h="2511931" w="8744064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093710" y="3928949"/>
            <a:ext cx="5968722" cy="4493308"/>
          </a:xfrm>
          <a:custGeom>
            <a:avLst/>
            <a:gdLst/>
            <a:ahLst/>
            <a:cxnLst/>
            <a:rect r="r" b="b" t="t" l="l"/>
            <a:pathLst>
              <a:path h="4493308" w="5968722">
                <a:moveTo>
                  <a:pt x="0" y="0"/>
                </a:moveTo>
                <a:lnTo>
                  <a:pt x="5968722" y="0"/>
                </a:lnTo>
                <a:lnTo>
                  <a:pt x="5968722" y="4493307"/>
                </a:lnTo>
                <a:lnTo>
                  <a:pt x="0" y="449330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274217" y="3928949"/>
            <a:ext cx="4332193" cy="4493308"/>
          </a:xfrm>
          <a:custGeom>
            <a:avLst/>
            <a:gdLst/>
            <a:ahLst/>
            <a:cxnLst/>
            <a:rect r="r" b="b" t="t" l="l"/>
            <a:pathLst>
              <a:path h="4493308" w="4332193">
                <a:moveTo>
                  <a:pt x="0" y="0"/>
                </a:moveTo>
                <a:lnTo>
                  <a:pt x="4332193" y="0"/>
                </a:lnTo>
                <a:lnTo>
                  <a:pt x="4332193" y="4493307"/>
                </a:lnTo>
                <a:lnTo>
                  <a:pt x="0" y="449330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99558" y="2660282"/>
            <a:ext cx="5874660" cy="3972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9"/>
              </a:lnSpc>
            </a:pPr>
            <a:r>
              <a:rPr lang="en-US" sz="2199" b="true">
                <a:solidFill>
                  <a:srgbClr val="040506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The data shows a clear breakdown of our user base and bike usage patterns.</a:t>
            </a:r>
          </a:p>
          <a:p>
            <a:pPr algn="l">
              <a:lnSpc>
                <a:spcPts val="2859"/>
              </a:lnSpc>
            </a:pPr>
          </a:p>
          <a:p>
            <a:pPr algn="l">
              <a:lnSpc>
                <a:spcPts val="2859"/>
              </a:lnSpc>
            </a:pPr>
            <a:r>
              <a:rPr lang="en-US" sz="2199" b="true">
                <a:solidFill>
                  <a:srgbClr val="040506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Members make up the majority of riders, with casual riders forming a smaller, yet significant, segment.</a:t>
            </a:r>
          </a:p>
          <a:p>
            <a:pPr algn="l">
              <a:lnSpc>
                <a:spcPts val="2859"/>
              </a:lnSpc>
            </a:pPr>
          </a:p>
          <a:p>
            <a:pPr algn="l">
              <a:lnSpc>
                <a:spcPts val="2859"/>
              </a:lnSpc>
            </a:pPr>
            <a:r>
              <a:rPr lang="en-US" sz="2199" b="true">
                <a:solidFill>
                  <a:srgbClr val="040506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In terms of bike types, we see a mix of classic bikes, electric bikes, and docked bikes, with usage varying across the fleet.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98008" y="2676676"/>
            <a:ext cx="1498866" cy="1205944"/>
          </a:xfrm>
          <a:custGeom>
            <a:avLst/>
            <a:gdLst/>
            <a:ahLst/>
            <a:cxnLst/>
            <a:rect r="r" b="b" t="t" l="l"/>
            <a:pathLst>
              <a:path h="1205944" w="1498866">
                <a:moveTo>
                  <a:pt x="0" y="0"/>
                </a:moveTo>
                <a:lnTo>
                  <a:pt x="1498866" y="0"/>
                </a:lnTo>
                <a:lnTo>
                  <a:pt x="1498866" y="1205944"/>
                </a:lnTo>
                <a:lnTo>
                  <a:pt x="0" y="12059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82178" y="1449530"/>
            <a:ext cx="10215972" cy="1028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31"/>
              </a:lnSpc>
              <a:spcBef>
                <a:spcPct val="0"/>
              </a:spcBef>
            </a:pPr>
            <a:r>
              <a:rPr lang="en-US" sz="5530" spc="54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Macro Fleet Usage  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322124" y="7754894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-2059222" y="-798391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2124" y="4582072"/>
            <a:ext cx="8133404" cy="4029882"/>
          </a:xfrm>
          <a:custGeom>
            <a:avLst/>
            <a:gdLst/>
            <a:ahLst/>
            <a:cxnLst/>
            <a:rect r="r" b="b" t="t" l="l"/>
            <a:pathLst>
              <a:path h="4029882" w="8133404">
                <a:moveTo>
                  <a:pt x="0" y="0"/>
                </a:moveTo>
                <a:lnTo>
                  <a:pt x="8133405" y="0"/>
                </a:lnTo>
                <a:lnTo>
                  <a:pt x="8133405" y="4029882"/>
                </a:lnTo>
                <a:lnTo>
                  <a:pt x="0" y="40298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452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25896" y="4453383"/>
            <a:ext cx="8133404" cy="3955647"/>
          </a:xfrm>
          <a:custGeom>
            <a:avLst/>
            <a:gdLst/>
            <a:ahLst/>
            <a:cxnLst/>
            <a:rect r="r" b="b" t="t" l="l"/>
            <a:pathLst>
              <a:path h="3955647" w="8133404">
                <a:moveTo>
                  <a:pt x="0" y="0"/>
                </a:moveTo>
                <a:lnTo>
                  <a:pt x="8133404" y="0"/>
                </a:lnTo>
                <a:lnTo>
                  <a:pt x="8133404" y="3955647"/>
                </a:lnTo>
                <a:lnTo>
                  <a:pt x="0" y="39556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44" t="0" r="-344" b="-211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82178" y="3011402"/>
            <a:ext cx="4482343" cy="76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What am needs to be accounted for? What is the current distribution of the capital bike share - bike fleet.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82178" y="2479284"/>
            <a:ext cx="5433001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99"/>
              </a:lnSpc>
              <a:spcBef>
                <a:spcPct val="0"/>
              </a:spcBef>
            </a:pPr>
            <a:r>
              <a:rPr lang="en-US" b="true" sz="2318" spc="227">
                <a:solidFill>
                  <a:srgbClr val="397D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Understanding the Distribution</a:t>
            </a:r>
          </a:p>
        </p:txBody>
      </p:sp>
      <p:sp>
        <p:nvSpPr>
          <p:cNvPr name="AutoShape 10" id="10"/>
          <p:cNvSpPr/>
          <p:nvPr/>
        </p:nvSpPr>
        <p:spPr>
          <a:xfrm flipV="true">
            <a:off x="9822089" y="4539918"/>
            <a:ext cx="1809733" cy="120689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 flipV="true">
            <a:off x="12110999" y="6597013"/>
            <a:ext cx="2293066" cy="92304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>
            <a:off x="14943011" y="7131543"/>
            <a:ext cx="2408860" cy="13078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98008" y="2676676"/>
            <a:ext cx="1498866" cy="1205944"/>
          </a:xfrm>
          <a:custGeom>
            <a:avLst/>
            <a:gdLst/>
            <a:ahLst/>
            <a:cxnLst/>
            <a:rect r="r" b="b" t="t" l="l"/>
            <a:pathLst>
              <a:path h="1205944" w="1498866">
                <a:moveTo>
                  <a:pt x="0" y="0"/>
                </a:moveTo>
                <a:lnTo>
                  <a:pt x="1498866" y="0"/>
                </a:lnTo>
                <a:lnTo>
                  <a:pt x="1498866" y="1205944"/>
                </a:lnTo>
                <a:lnTo>
                  <a:pt x="0" y="12059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82178" y="1449530"/>
            <a:ext cx="9726630" cy="1063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56"/>
              </a:lnSpc>
              <a:spcBef>
                <a:spcPct val="0"/>
              </a:spcBef>
            </a:pPr>
            <a:r>
              <a:rPr lang="en-US" sz="5765" spc="565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Micro view Fleet Usage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82178" y="2648101"/>
            <a:ext cx="3465904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99"/>
              </a:lnSpc>
              <a:spcBef>
                <a:spcPct val="0"/>
              </a:spcBef>
            </a:pPr>
            <a:r>
              <a:rPr lang="en-US" b="true" sz="2318" spc="227">
                <a:solidFill>
                  <a:srgbClr val="397D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Ward 2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322124" y="7754894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-2059222" y="-798391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323872" y="3516910"/>
            <a:ext cx="9260307" cy="5741390"/>
          </a:xfrm>
          <a:custGeom>
            <a:avLst/>
            <a:gdLst/>
            <a:ahLst/>
            <a:cxnLst/>
            <a:rect r="r" b="b" t="t" l="l"/>
            <a:pathLst>
              <a:path h="5741390" w="9260307">
                <a:moveTo>
                  <a:pt x="0" y="0"/>
                </a:moveTo>
                <a:lnTo>
                  <a:pt x="9260307" y="0"/>
                </a:lnTo>
                <a:lnTo>
                  <a:pt x="9260307" y="5741390"/>
                </a:lnTo>
                <a:lnTo>
                  <a:pt x="0" y="57413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82178" y="4627725"/>
            <a:ext cx="6292313" cy="4630575"/>
          </a:xfrm>
          <a:custGeom>
            <a:avLst/>
            <a:gdLst/>
            <a:ahLst/>
            <a:cxnLst/>
            <a:rect r="r" b="b" t="t" l="l"/>
            <a:pathLst>
              <a:path h="4630575" w="6292313">
                <a:moveTo>
                  <a:pt x="0" y="0"/>
                </a:moveTo>
                <a:lnTo>
                  <a:pt x="6292313" y="0"/>
                </a:lnTo>
                <a:lnTo>
                  <a:pt x="6292313" y="4630575"/>
                </a:lnTo>
                <a:lnTo>
                  <a:pt x="0" y="46305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82178" y="3251073"/>
            <a:ext cx="4482343" cy="1021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Why did I choose Ward 2? It was chosen  for its high usage, high number, its spot is in the middle of the city and number of unique stations.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DAGW77x7L7I</dc:identifier>
  <dcterms:modified xsi:type="dcterms:W3CDTF">2011-08-01T06:04:30Z</dcterms:modified>
  <cp:revision>1</cp:revision>
  <dc:title>Business Proposal</dc:title>
</cp:coreProperties>
</file>